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jpeg"/><Relationship Id="rId8" Type="http://schemas.openxmlformats.org/officeDocument/2006/relationships/image" Target="../media/image46.jpeg"/><Relationship Id="rId7" Type="http://schemas.openxmlformats.org/officeDocument/2006/relationships/image" Target="../media/image45.png"/><Relationship Id="rId6" Type="http://schemas.openxmlformats.org/officeDocument/2006/relationships/image" Target="../media/image44.png"/><Relationship Id="rId5" Type="http://schemas.openxmlformats.org/officeDocument/2006/relationships/image" Target="../media/image8.png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49.jpeg"/><Relationship Id="rId10" Type="http://schemas.openxmlformats.org/officeDocument/2006/relationships/image" Target="../media/image48.jpeg"/><Relationship Id="rId1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2.png"/><Relationship Id="rId3" Type="http://schemas.openxmlformats.org/officeDocument/2006/relationships/image" Target="../media/image8.png"/><Relationship Id="rId2" Type="http://schemas.openxmlformats.org/officeDocument/2006/relationships/image" Target="../media/image51.png"/><Relationship Id="rId1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4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69920"/>
            <a:ext cx="9143999" cy="1348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2516441" cy="1630997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2923791" y="1691169"/>
            <a:ext cx="3572509" cy="12261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771525" indent="-758825" algn="l" rtl="0" eaLnBrk="0">
              <a:lnSpc>
                <a:spcPct val="101000"/>
              </a:lnSpc>
            </a:pPr>
            <a:r>
              <a:rPr lang="en-US" sz="3900" b="1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b="1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</a:t>
            </a:r>
            <a:r>
              <a:rPr lang="en-US" sz="3900" b="1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b="1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</a:t>
            </a:r>
            <a:r>
              <a:rPr lang="en-US" sz="3900" b="1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b="1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</a:t>
            </a:r>
            <a:r>
              <a:rPr lang="en-US" sz="3900" b="1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900" b="1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</a:t>
            </a:r>
            <a:r>
              <a:rPr lang="en-US" sz="3900" b="1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900" b="1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房    </a:t>
            </a:r>
            <a:r>
              <a:rPr sz="3900" b="1" kern="0" spc="80" dirty="0" err="1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解决方案</a:t>
            </a:r>
            <a:endParaRPr lang="en-US" altLang="en-US" sz="39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02689" y="0"/>
            <a:ext cx="1841310" cy="14785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254190" y="1586928"/>
            <a:ext cx="1122298" cy="2924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8093647" y="1462722"/>
            <a:ext cx="966850" cy="2536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3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498"/>
          </a:xfrm>
          <a:prstGeom prst="rect">
            <a:avLst/>
          </a:prstGeom>
        </p:spPr>
      </p:pic>
      <p:sp>
        <p:nvSpPr>
          <p:cNvPr id="328" name="textbox 328"/>
          <p:cNvSpPr/>
          <p:nvPr/>
        </p:nvSpPr>
        <p:spPr>
          <a:xfrm>
            <a:off x="-12700" y="1343140"/>
            <a:ext cx="3415029" cy="13862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0710"/>
              </a:lnSpc>
            </a:pPr>
            <a:r>
              <a:rPr sz="13900" kern="0" spc="-12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sz="13900" kern="0" spc="-259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600" b="1" kern="0" spc="-1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altLang="en-US" sz="9600" dirty="0"/>
          </a:p>
        </p:txBody>
      </p:sp>
      <p:sp>
        <p:nvSpPr>
          <p:cNvPr id="330" name="textbox 330"/>
          <p:cNvSpPr/>
          <p:nvPr/>
        </p:nvSpPr>
        <p:spPr>
          <a:xfrm>
            <a:off x="3587123" y="2350992"/>
            <a:ext cx="1497964" cy="1668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31750" algn="l" rtl="0" eaLnBrk="0">
              <a:lnSpc>
                <a:spcPct val="98000"/>
              </a:lnSpc>
            </a:pP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整体方案</a:t>
            </a:r>
            <a:endParaRPr lang="en-US" altLang="en-US" sz="2000" dirty="0"/>
          </a:p>
          <a:p>
            <a:pPr marL="21590" algn="l" rtl="0" eaLnBrk="0">
              <a:lnSpc>
                <a:spcPct val="97000"/>
              </a:lnSpc>
              <a:spcBef>
                <a:spcPts val="1270"/>
              </a:spcBef>
            </a:pPr>
            <a:r>
              <a:rPr sz="2000" b="1" kern="0" spc="-2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 系统功能</a:t>
            </a:r>
            <a:endParaRPr lang="en-US" altLang="en-US" sz="2000" dirty="0"/>
          </a:p>
          <a:p>
            <a:pPr marL="27940" algn="l" rtl="0" eaLnBrk="0">
              <a:lnSpc>
                <a:spcPct val="89000"/>
              </a:lnSpc>
              <a:spcBef>
                <a:spcPts val="126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  硬件配置</a:t>
            </a:r>
            <a:endParaRPr lang="en-US" altLang="en-US" sz="2000" dirty="0"/>
          </a:p>
          <a:p>
            <a:pPr marL="12700" algn="l" rtl="0" eaLnBrk="0">
              <a:lnSpc>
                <a:spcPts val="36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  典型实施</a:t>
            </a:r>
            <a:endParaRPr lang="en-US" altLang="en-US" sz="2000" dirty="0"/>
          </a:p>
        </p:txBody>
      </p:sp>
      <p:sp>
        <p:nvSpPr>
          <p:cNvPr id="332" name="rect"/>
          <p:cNvSpPr/>
          <p:nvPr/>
        </p:nvSpPr>
        <p:spPr>
          <a:xfrm>
            <a:off x="3489137" y="1804796"/>
            <a:ext cx="5654861" cy="102489"/>
          </a:xfrm>
          <a:prstGeom prst="rect">
            <a:avLst/>
          </a:pr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4" name="textbox 334"/>
          <p:cNvSpPr/>
          <p:nvPr/>
        </p:nvSpPr>
        <p:spPr>
          <a:xfrm>
            <a:off x="3571716" y="1337265"/>
            <a:ext cx="1442085" cy="438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2700" b="1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解决方案</a:t>
            </a:r>
            <a:endParaRPr lang="en-US" alt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"/>
          <p:cNvSpPr/>
          <p:nvPr/>
        </p:nvSpPr>
        <p:spPr>
          <a:xfrm>
            <a:off x="1350263" y="1391411"/>
            <a:ext cx="7626096" cy="2820923"/>
          </a:xfrm>
          <a:prstGeom prst="rect">
            <a:avLst/>
          </a:prstGeom>
          <a:solidFill>
            <a:srgbClr val="BFCDA7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38" name="rect"/>
          <p:cNvSpPr/>
          <p:nvPr/>
        </p:nvSpPr>
        <p:spPr>
          <a:xfrm>
            <a:off x="2292095" y="2819400"/>
            <a:ext cx="5977128" cy="612648"/>
          </a:xfrm>
          <a:prstGeom prst="rect">
            <a:avLst/>
          </a:prstGeom>
          <a:solidFill>
            <a:srgbClr val="40B0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0" name="rect"/>
          <p:cNvSpPr/>
          <p:nvPr/>
        </p:nvSpPr>
        <p:spPr>
          <a:xfrm>
            <a:off x="3515867" y="2933700"/>
            <a:ext cx="839723" cy="359663"/>
          </a:xfrm>
          <a:prstGeom prst="rect">
            <a:avLst/>
          </a:pr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2" name="rect"/>
          <p:cNvSpPr/>
          <p:nvPr/>
        </p:nvSpPr>
        <p:spPr>
          <a:xfrm>
            <a:off x="4561332" y="2933700"/>
            <a:ext cx="839723" cy="359663"/>
          </a:xfrm>
          <a:prstGeom prst="rect">
            <a:avLst/>
          </a:pr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4" name="rect"/>
          <p:cNvSpPr/>
          <p:nvPr/>
        </p:nvSpPr>
        <p:spPr>
          <a:xfrm>
            <a:off x="5602223" y="2933700"/>
            <a:ext cx="838200" cy="359663"/>
          </a:xfrm>
          <a:prstGeom prst="rect">
            <a:avLst/>
          </a:pr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6" name="rect"/>
          <p:cNvSpPr/>
          <p:nvPr/>
        </p:nvSpPr>
        <p:spPr>
          <a:xfrm>
            <a:off x="6665976" y="2933700"/>
            <a:ext cx="839723" cy="359663"/>
          </a:xfrm>
          <a:prstGeom prst="rect">
            <a:avLst/>
          </a:pr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" name="rect"/>
          <p:cNvSpPr/>
          <p:nvPr/>
        </p:nvSpPr>
        <p:spPr>
          <a:xfrm>
            <a:off x="2276855" y="3575303"/>
            <a:ext cx="5992367" cy="509016"/>
          </a:xfrm>
          <a:prstGeom prst="rect">
            <a:avLst/>
          </a:prstGeom>
          <a:solidFill>
            <a:srgbClr val="40B0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0" name="rect"/>
          <p:cNvSpPr/>
          <p:nvPr/>
        </p:nvSpPr>
        <p:spPr>
          <a:xfrm>
            <a:off x="6307835" y="3651503"/>
            <a:ext cx="1080516" cy="356616"/>
          </a:xfrm>
          <a:prstGeom prst="rect">
            <a:avLst/>
          </a:prstGeom>
          <a:solidFill>
            <a:srgbClr val="3974B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2" name="rect"/>
          <p:cNvSpPr/>
          <p:nvPr/>
        </p:nvSpPr>
        <p:spPr>
          <a:xfrm>
            <a:off x="4843271" y="3651503"/>
            <a:ext cx="1370076" cy="356616"/>
          </a:xfrm>
          <a:prstGeom prst="rect">
            <a:avLst/>
          </a:prstGeom>
          <a:solidFill>
            <a:srgbClr val="3974B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4" name="rect"/>
          <p:cNvSpPr/>
          <p:nvPr/>
        </p:nvSpPr>
        <p:spPr>
          <a:xfrm>
            <a:off x="2324100" y="3651503"/>
            <a:ext cx="1080515" cy="356616"/>
          </a:xfrm>
          <a:prstGeom prst="rect">
            <a:avLst/>
          </a:prstGeom>
          <a:solidFill>
            <a:srgbClr val="3974B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6" name="rect"/>
          <p:cNvSpPr/>
          <p:nvPr/>
        </p:nvSpPr>
        <p:spPr>
          <a:xfrm>
            <a:off x="7453884" y="3651503"/>
            <a:ext cx="790955" cy="356616"/>
          </a:xfrm>
          <a:prstGeom prst="rect">
            <a:avLst/>
          </a:prstGeom>
          <a:solidFill>
            <a:srgbClr val="3974B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58" name="rect"/>
          <p:cNvSpPr/>
          <p:nvPr/>
        </p:nvSpPr>
        <p:spPr>
          <a:xfrm>
            <a:off x="3476244" y="3651503"/>
            <a:ext cx="1225296" cy="356616"/>
          </a:xfrm>
          <a:prstGeom prst="rect">
            <a:avLst/>
          </a:prstGeom>
          <a:solidFill>
            <a:srgbClr val="3974BD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0" name="rect"/>
          <p:cNvSpPr/>
          <p:nvPr/>
        </p:nvSpPr>
        <p:spPr>
          <a:xfrm>
            <a:off x="1331976" y="4305300"/>
            <a:ext cx="7632191" cy="524255"/>
          </a:xfrm>
          <a:prstGeom prst="rect">
            <a:avLst/>
          </a:prstGeom>
          <a:solidFill>
            <a:srgbClr val="B2B2B2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2" name="rect"/>
          <p:cNvSpPr/>
          <p:nvPr/>
        </p:nvSpPr>
        <p:spPr>
          <a:xfrm>
            <a:off x="2090927" y="4384547"/>
            <a:ext cx="781811" cy="355092"/>
          </a:xfrm>
          <a:prstGeom prst="rect">
            <a:avLst/>
          </a:prstGeom>
          <a:solidFill>
            <a:srgbClr val="80CA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4" name="rect"/>
          <p:cNvSpPr/>
          <p:nvPr/>
        </p:nvSpPr>
        <p:spPr>
          <a:xfrm>
            <a:off x="7024116" y="4378452"/>
            <a:ext cx="792480" cy="355091"/>
          </a:xfrm>
          <a:prstGeom prst="rect">
            <a:avLst/>
          </a:prstGeom>
          <a:solidFill>
            <a:srgbClr val="80CAFF">
              <a:alpha val="97647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6" name="rect"/>
          <p:cNvSpPr/>
          <p:nvPr/>
        </p:nvSpPr>
        <p:spPr>
          <a:xfrm>
            <a:off x="3706367" y="4389120"/>
            <a:ext cx="787907" cy="355092"/>
          </a:xfrm>
          <a:prstGeom prst="rect">
            <a:avLst/>
          </a:prstGeom>
          <a:solidFill>
            <a:srgbClr val="80CAFF">
              <a:alpha val="99215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68" name="rect"/>
          <p:cNvSpPr/>
          <p:nvPr/>
        </p:nvSpPr>
        <p:spPr>
          <a:xfrm>
            <a:off x="5329428" y="4390644"/>
            <a:ext cx="851915" cy="355092"/>
          </a:xfrm>
          <a:prstGeom prst="rect">
            <a:avLst/>
          </a:prstGeom>
          <a:solidFill>
            <a:srgbClr val="80CAFF">
              <a:alpha val="94117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0" name="rect"/>
          <p:cNvSpPr/>
          <p:nvPr/>
        </p:nvSpPr>
        <p:spPr>
          <a:xfrm>
            <a:off x="7844027" y="4378452"/>
            <a:ext cx="794004" cy="355091"/>
          </a:xfrm>
          <a:prstGeom prst="rect">
            <a:avLst/>
          </a:prstGeom>
          <a:solidFill>
            <a:srgbClr val="80CA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2" name="rect"/>
          <p:cNvSpPr/>
          <p:nvPr/>
        </p:nvSpPr>
        <p:spPr>
          <a:xfrm>
            <a:off x="6205728" y="4386071"/>
            <a:ext cx="792479" cy="356615"/>
          </a:xfrm>
          <a:prstGeom prst="rect">
            <a:avLst/>
          </a:prstGeom>
          <a:solidFill>
            <a:srgbClr val="80CA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4" name="rect"/>
          <p:cNvSpPr/>
          <p:nvPr/>
        </p:nvSpPr>
        <p:spPr>
          <a:xfrm>
            <a:off x="4523232" y="4389120"/>
            <a:ext cx="781811" cy="355092"/>
          </a:xfrm>
          <a:prstGeom prst="rect">
            <a:avLst/>
          </a:prstGeom>
          <a:solidFill>
            <a:srgbClr val="80CA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6" name="rect"/>
          <p:cNvSpPr/>
          <p:nvPr/>
        </p:nvSpPr>
        <p:spPr>
          <a:xfrm>
            <a:off x="2897124" y="4389120"/>
            <a:ext cx="781811" cy="356616"/>
          </a:xfrm>
          <a:prstGeom prst="rect">
            <a:avLst/>
          </a:prstGeom>
          <a:solidFill>
            <a:srgbClr val="80CA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78" name="textbox 378"/>
          <p:cNvSpPr/>
          <p:nvPr/>
        </p:nvSpPr>
        <p:spPr>
          <a:xfrm>
            <a:off x="1319276" y="2991104"/>
            <a:ext cx="7658100" cy="16929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lang="en-US" altLang="en-US" sz="200" dirty="0"/>
          </a:p>
          <a:p>
            <a:pPr marL="972185" algn="l" rtl="0" eaLnBrk="0">
              <a:lnSpc>
                <a:spcPct val="97000"/>
              </a:lnSpc>
              <a:spcBef>
                <a:spcPts val="0"/>
              </a:spcBef>
              <a:tabLst>
                <a:tab pos="1214755" algn="l"/>
              </a:tabLst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800" kern="0" spc="10" baseline="3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远程监控</a:t>
            </a:r>
            <a:r>
              <a:rPr sz="11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1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远程监控            故障预警       </a:t>
            </a:r>
            <a:r>
              <a:rPr sz="11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大屏看板            视频监控                      </a:t>
            </a:r>
            <a:endParaRPr lang="en-US" altLang="en-US" sz="1100" dirty="0"/>
          </a:p>
          <a:p>
            <a:pPr algn="l" rtl="0" eaLnBrk="0">
              <a:lnSpc>
                <a:spcPct val="144000"/>
              </a:lnSpc>
            </a:pPr>
            <a:endParaRPr lang="en-US" altLang="en-US" sz="1000" dirty="0"/>
          </a:p>
          <a:p>
            <a:pPr algn="l" rtl="0" eaLnBrk="0">
              <a:lnSpc>
                <a:spcPct val="145000"/>
              </a:lnSpc>
            </a:pPr>
            <a:endParaRPr lang="en-US" altLang="en-US" sz="1000" dirty="0"/>
          </a:p>
          <a:p>
            <a:pPr marL="793115" algn="l" rtl="0" eaLnBrk="0">
              <a:lnSpc>
                <a:spcPts val="1840"/>
              </a:lnSpc>
              <a:spcBef>
                <a:spcPts val="335"/>
              </a:spcBef>
              <a:tabLst>
                <a:tab pos="1125855" algn="l"/>
              </a:tabLst>
            </a:pP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1600" kern="0" spc="30" baseline="8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数据采集服务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600" kern="0" spc="30" baseline="8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数据存储服务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600" kern="0" spc="20" baseline="8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报警数据服务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1700" kern="0" spc="20" baseline="44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700" kern="0" spc="20" baseline="44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采集</a:t>
            </a:r>
            <a:r>
              <a:rPr sz="11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1600" kern="0" spc="20" baseline="8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控制中心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1000" dirty="0"/>
          </a:p>
          <a:p>
            <a:pPr algn="l" rtl="0" eaLnBrk="0">
              <a:lnSpc>
                <a:spcPct val="100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9000"/>
              </a:lnSpc>
              <a:spcBef>
                <a:spcPts val="5"/>
              </a:spcBef>
              <a:tabLst>
                <a:tab pos="209550" algn="l"/>
              </a:tabLst>
            </a:pPr>
            <a:r>
              <a:rPr sz="1200" kern="0" spc="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配电房    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工况监测       电能计量      质量监测      设备监测       环境监控       安全防护      视频监控  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机器视觉           </a:t>
            </a:r>
            <a:endParaRPr lang="en-US" altLang="en-US" sz="1100" dirty="0"/>
          </a:p>
        </p:txBody>
      </p:sp>
      <p:sp>
        <p:nvSpPr>
          <p:cNvPr id="380" name="textbox 380"/>
          <p:cNvSpPr/>
          <p:nvPr/>
        </p:nvSpPr>
        <p:spPr>
          <a:xfrm>
            <a:off x="6837746" y="3838594"/>
            <a:ext cx="165100" cy="1892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</a:t>
            </a:r>
            <a:endParaRPr lang="en-US" altLang="en-US" sz="1100" dirty="0"/>
          </a:p>
        </p:txBody>
      </p:sp>
      <p:sp>
        <p:nvSpPr>
          <p:cNvPr id="382" name="textbox 382"/>
          <p:cNvSpPr/>
          <p:nvPr/>
        </p:nvSpPr>
        <p:spPr>
          <a:xfrm>
            <a:off x="6801753" y="3670376"/>
            <a:ext cx="163829" cy="190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</a:t>
            </a:r>
            <a:endParaRPr lang="en-US" altLang="en-US" sz="1100" dirty="0"/>
          </a:p>
        </p:txBody>
      </p:sp>
      <p:sp>
        <p:nvSpPr>
          <p:cNvPr id="384" name="textbox 384"/>
          <p:cNvSpPr/>
          <p:nvPr/>
        </p:nvSpPr>
        <p:spPr>
          <a:xfrm>
            <a:off x="6699501" y="3838594"/>
            <a:ext cx="163195" cy="1905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</a:t>
            </a:r>
            <a:endParaRPr lang="en-US" altLang="en-US" sz="1100" dirty="0"/>
          </a:p>
        </p:txBody>
      </p:sp>
      <p:sp>
        <p:nvSpPr>
          <p:cNvPr id="386" name="textbox 386"/>
          <p:cNvSpPr/>
          <p:nvPr/>
        </p:nvSpPr>
        <p:spPr>
          <a:xfrm>
            <a:off x="6661855" y="3670376"/>
            <a:ext cx="165100" cy="1885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</a:t>
            </a:r>
            <a:endParaRPr lang="en-US" altLang="en-US" sz="1100" dirty="0"/>
          </a:p>
        </p:txBody>
      </p:sp>
      <p:sp>
        <p:nvSpPr>
          <p:cNvPr id="388" name="textbox 388"/>
          <p:cNvSpPr/>
          <p:nvPr/>
        </p:nvSpPr>
        <p:spPr>
          <a:xfrm>
            <a:off x="1469132" y="3828148"/>
            <a:ext cx="656590" cy="172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7000"/>
              </a:lnSpc>
            </a:pPr>
            <a:r>
              <a:rPr sz="900" kern="0" spc="9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及控制系统</a:t>
            </a:r>
            <a:endParaRPr lang="en-US" altLang="en-US" sz="900" dirty="0"/>
          </a:p>
        </p:txBody>
      </p:sp>
      <p:sp>
        <p:nvSpPr>
          <p:cNvPr id="390" name="textbox 390"/>
          <p:cNvSpPr/>
          <p:nvPr/>
        </p:nvSpPr>
        <p:spPr>
          <a:xfrm>
            <a:off x="1532250" y="3676046"/>
            <a:ext cx="530859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6000"/>
              </a:lnSpc>
            </a:pPr>
            <a:r>
              <a:rPr sz="900" kern="0" spc="90" dirty="0">
                <a:solidFill>
                  <a:srgbClr val="0D0D0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数据采集</a:t>
            </a:r>
            <a:endParaRPr lang="en-US" altLang="en-US" sz="900" dirty="0"/>
          </a:p>
        </p:txBody>
      </p:sp>
      <p:sp>
        <p:nvSpPr>
          <p:cNvPr id="392" name="path"/>
          <p:cNvSpPr/>
          <p:nvPr/>
        </p:nvSpPr>
        <p:spPr>
          <a:xfrm>
            <a:off x="7789547" y="3003804"/>
            <a:ext cx="326136" cy="230123"/>
          </a:xfrm>
          <a:custGeom>
            <a:avLst/>
            <a:gdLst/>
            <a:ahLst/>
            <a:cxnLst/>
            <a:rect l="0" t="0" r="0" b="0"/>
            <a:pathLst>
              <a:path w="513" h="362">
                <a:moveTo>
                  <a:pt x="270" y="324"/>
                </a:moveTo>
                <a:lnTo>
                  <a:pt x="451" y="324"/>
                </a:lnTo>
                <a:lnTo>
                  <a:pt x="451" y="354"/>
                </a:lnTo>
                <a:lnTo>
                  <a:pt x="270" y="354"/>
                </a:lnTo>
                <a:lnTo>
                  <a:pt x="270" y="324"/>
                </a:lnTo>
                <a:close/>
                <a:moveTo>
                  <a:pt x="306" y="256"/>
                </a:moveTo>
                <a:lnTo>
                  <a:pt x="415" y="256"/>
                </a:lnTo>
                <a:lnTo>
                  <a:pt x="415" y="303"/>
                </a:lnTo>
                <a:lnTo>
                  <a:pt x="306" y="303"/>
                </a:lnTo>
                <a:lnTo>
                  <a:pt x="306" y="256"/>
                </a:lnTo>
                <a:close/>
                <a:moveTo>
                  <a:pt x="88" y="204"/>
                </a:moveTo>
                <a:cubicBezTo>
                  <a:pt x="73" y="204"/>
                  <a:pt x="60" y="216"/>
                  <a:pt x="60" y="231"/>
                </a:cubicBezTo>
                <a:cubicBezTo>
                  <a:pt x="60" y="246"/>
                  <a:pt x="73" y="257"/>
                  <a:pt x="88" y="257"/>
                </a:cubicBezTo>
                <a:cubicBezTo>
                  <a:pt x="102" y="257"/>
                  <a:pt x="114" y="245"/>
                  <a:pt x="115" y="231"/>
                </a:cubicBezTo>
                <a:cubicBezTo>
                  <a:pt x="115" y="215"/>
                  <a:pt x="102" y="204"/>
                  <a:pt x="88" y="204"/>
                </a:cubicBezTo>
                <a:moveTo>
                  <a:pt x="29" y="115"/>
                </a:moveTo>
                <a:lnTo>
                  <a:pt x="29" y="153"/>
                </a:lnTo>
                <a:lnTo>
                  <a:pt x="146" y="153"/>
                </a:lnTo>
                <a:lnTo>
                  <a:pt x="146" y="115"/>
                </a:lnTo>
                <a:lnTo>
                  <a:pt x="29" y="115"/>
                </a:lnTo>
                <a:close/>
                <a:moveTo>
                  <a:pt x="253" y="53"/>
                </a:moveTo>
                <a:lnTo>
                  <a:pt x="468" y="53"/>
                </a:lnTo>
                <a:lnTo>
                  <a:pt x="468" y="191"/>
                </a:lnTo>
                <a:lnTo>
                  <a:pt x="253" y="191"/>
                </a:lnTo>
                <a:lnTo>
                  <a:pt x="253" y="53"/>
                </a:lnTo>
                <a:close/>
                <a:moveTo>
                  <a:pt x="29" y="41"/>
                </a:moveTo>
                <a:lnTo>
                  <a:pt x="29" y="79"/>
                </a:lnTo>
                <a:lnTo>
                  <a:pt x="146" y="79"/>
                </a:lnTo>
                <a:lnTo>
                  <a:pt x="146" y="41"/>
                </a:lnTo>
                <a:lnTo>
                  <a:pt x="29" y="41"/>
                </a:lnTo>
                <a:close/>
                <a:moveTo>
                  <a:pt x="237" y="40"/>
                </a:moveTo>
                <a:lnTo>
                  <a:pt x="237" y="203"/>
                </a:lnTo>
                <a:lnTo>
                  <a:pt x="485" y="203"/>
                </a:lnTo>
                <a:lnTo>
                  <a:pt x="485" y="40"/>
                </a:lnTo>
                <a:lnTo>
                  <a:pt x="237" y="40"/>
                </a:lnTo>
                <a:close/>
                <a:moveTo>
                  <a:pt x="208" y="7"/>
                </a:moveTo>
                <a:lnTo>
                  <a:pt x="513" y="7"/>
                </a:lnTo>
                <a:lnTo>
                  <a:pt x="513" y="235"/>
                </a:lnTo>
                <a:lnTo>
                  <a:pt x="208" y="235"/>
                </a:lnTo>
                <a:lnTo>
                  <a:pt x="208" y="7"/>
                </a:lnTo>
                <a:close/>
                <a:moveTo>
                  <a:pt x="0" y="0"/>
                </a:moveTo>
                <a:lnTo>
                  <a:pt x="175" y="0"/>
                </a:lnTo>
                <a:lnTo>
                  <a:pt x="175" y="362"/>
                </a:lnTo>
                <a:lnTo>
                  <a:pt x="0" y="36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34" name="group 34"/>
          <p:cNvGrpSpPr/>
          <p:nvPr/>
        </p:nvGrpSpPr>
        <p:grpSpPr>
          <a:xfrm rot="21600000">
            <a:off x="2292095" y="1551432"/>
            <a:ext cx="5977128" cy="1251203"/>
            <a:chOff x="0" y="0"/>
            <a:chExt cx="5977128" cy="1251203"/>
          </a:xfrm>
        </p:grpSpPr>
        <p:grpSp>
          <p:nvGrpSpPr>
            <p:cNvPr id="36" name="group 36"/>
            <p:cNvGrpSpPr/>
            <p:nvPr/>
          </p:nvGrpSpPr>
          <p:grpSpPr>
            <a:xfrm rot="21600000">
              <a:off x="0" y="0"/>
              <a:ext cx="5977128" cy="1251203"/>
              <a:chOff x="0" y="0"/>
              <a:chExt cx="5977128" cy="1251203"/>
            </a:xfrm>
          </p:grpSpPr>
          <p:sp>
            <p:nvSpPr>
              <p:cNvPr id="394" name="path"/>
              <p:cNvSpPr/>
              <p:nvPr/>
            </p:nvSpPr>
            <p:spPr>
              <a:xfrm>
                <a:off x="0" y="638555"/>
                <a:ext cx="5977128" cy="612648"/>
              </a:xfrm>
              <a:custGeom>
                <a:avLst/>
                <a:gdLst/>
                <a:ahLst/>
                <a:cxnLst/>
                <a:rect l="0" t="0" r="0" b="0"/>
                <a:pathLst>
                  <a:path w="9412" h="964">
                    <a:moveTo>
                      <a:pt x="0" y="964"/>
                    </a:moveTo>
                    <a:lnTo>
                      <a:pt x="9412" y="964"/>
                    </a:lnTo>
                    <a:lnTo>
                      <a:pt x="9412" y="0"/>
                    </a:lnTo>
                    <a:lnTo>
                      <a:pt x="0" y="0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80CA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6" name="path"/>
              <p:cNvSpPr/>
              <p:nvPr/>
            </p:nvSpPr>
            <p:spPr>
              <a:xfrm>
                <a:off x="0" y="0"/>
                <a:ext cx="5977128" cy="612647"/>
              </a:xfrm>
              <a:custGeom>
                <a:avLst/>
                <a:gdLst/>
                <a:ahLst/>
                <a:cxnLst/>
                <a:rect l="0" t="0" r="0" b="0"/>
                <a:pathLst>
                  <a:path w="9412" h="964">
                    <a:moveTo>
                      <a:pt x="0" y="964"/>
                    </a:moveTo>
                    <a:lnTo>
                      <a:pt x="9412" y="964"/>
                    </a:lnTo>
                    <a:lnTo>
                      <a:pt x="9412" y="0"/>
                    </a:lnTo>
                    <a:lnTo>
                      <a:pt x="0" y="0"/>
                    </a:lnTo>
                    <a:lnTo>
                      <a:pt x="0" y="964"/>
                    </a:lnTo>
                    <a:close/>
                  </a:path>
                </a:pathLst>
              </a:custGeom>
              <a:solidFill>
                <a:srgbClr val="BFE4FF">
                  <a:alpha val="100000"/>
                </a:srgbClr>
              </a:solidFill>
              <a:ln cap="flat">
                <a:noFill/>
                <a:prstDash val="solid"/>
                <a:miter lim="0"/>
              </a:ln>
            </p:spPr>
            <p:txBody>
              <a:bodyPr rtlCol="0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98" name="textbox 398"/>
            <p:cNvSpPr/>
            <p:nvPr/>
          </p:nvSpPr>
          <p:spPr>
            <a:xfrm>
              <a:off x="189433" y="204292"/>
              <a:ext cx="645794" cy="95376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lang="en-US" altLang="en-US" sz="100" dirty="0"/>
            </a:p>
            <a:p>
              <a:pPr marL="12700" algn="l" rtl="0" eaLnBrk="0">
                <a:lnSpc>
                  <a:spcPct val="97000"/>
                </a:lnSpc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分析决策</a:t>
              </a:r>
              <a:endParaRPr lang="en-US" altLang="en-US" sz="1200" dirty="0"/>
            </a:p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300" dirty="0"/>
            </a:p>
            <a:p>
              <a:pPr marL="25400" indent="635" algn="l" rtl="0" eaLnBrk="0">
                <a:lnSpc>
                  <a:spcPct val="9900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设备管理 运维管理</a:t>
              </a:r>
              <a:endParaRPr lang="en-US" altLang="en-US" sz="1200" dirty="0"/>
            </a:p>
          </p:txBody>
        </p:sp>
        <p:sp>
          <p:nvSpPr>
            <p:cNvPr id="400" name="rect"/>
            <p:cNvSpPr/>
            <p:nvPr/>
          </p:nvSpPr>
          <p:spPr>
            <a:xfrm>
              <a:off x="1223772" y="774191"/>
              <a:ext cx="839723" cy="359664"/>
            </a:xfrm>
            <a:prstGeom prst="rect">
              <a:avLst/>
            </a:pr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2" name="rect"/>
            <p:cNvSpPr/>
            <p:nvPr/>
          </p:nvSpPr>
          <p:spPr>
            <a:xfrm>
              <a:off x="2269236" y="774191"/>
              <a:ext cx="839723" cy="359664"/>
            </a:xfrm>
            <a:prstGeom prst="rect">
              <a:avLst/>
            </a:pr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4" name="rect"/>
            <p:cNvSpPr/>
            <p:nvPr/>
          </p:nvSpPr>
          <p:spPr>
            <a:xfrm>
              <a:off x="4373880" y="774191"/>
              <a:ext cx="839723" cy="359664"/>
            </a:xfrm>
            <a:prstGeom prst="rect">
              <a:avLst/>
            </a:pr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6" name="rect"/>
            <p:cNvSpPr/>
            <p:nvPr/>
          </p:nvSpPr>
          <p:spPr>
            <a:xfrm>
              <a:off x="1223772" y="156972"/>
              <a:ext cx="839723" cy="359663"/>
            </a:xfrm>
            <a:prstGeom prst="rect">
              <a:avLst/>
            </a:pr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08" name="rect"/>
            <p:cNvSpPr/>
            <p:nvPr/>
          </p:nvSpPr>
          <p:spPr>
            <a:xfrm>
              <a:off x="2269236" y="156972"/>
              <a:ext cx="839723" cy="359663"/>
            </a:xfrm>
            <a:prstGeom prst="rect">
              <a:avLst/>
            </a:pr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0" name="rect"/>
            <p:cNvSpPr/>
            <p:nvPr/>
          </p:nvSpPr>
          <p:spPr>
            <a:xfrm>
              <a:off x="4373880" y="156972"/>
              <a:ext cx="839723" cy="359663"/>
            </a:xfrm>
            <a:prstGeom prst="rect">
              <a:avLst/>
            </a:pr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2" name="rect"/>
            <p:cNvSpPr/>
            <p:nvPr/>
          </p:nvSpPr>
          <p:spPr>
            <a:xfrm>
              <a:off x="3310128" y="774191"/>
              <a:ext cx="838200" cy="359664"/>
            </a:xfrm>
            <a:prstGeom prst="rect">
              <a:avLst/>
            </a:pr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4" name="rect"/>
            <p:cNvSpPr/>
            <p:nvPr/>
          </p:nvSpPr>
          <p:spPr>
            <a:xfrm>
              <a:off x="3310128" y="156972"/>
              <a:ext cx="838200" cy="359663"/>
            </a:xfrm>
            <a:prstGeom prst="rect">
              <a:avLst/>
            </a:pr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6" name="path"/>
            <p:cNvSpPr/>
            <p:nvPr/>
          </p:nvSpPr>
          <p:spPr>
            <a:xfrm>
              <a:off x="5501640" y="227076"/>
              <a:ext cx="327660" cy="326135"/>
            </a:xfrm>
            <a:custGeom>
              <a:avLst/>
              <a:gdLst/>
              <a:ahLst/>
              <a:cxnLst/>
              <a:rect l="0" t="0" r="0" b="0"/>
              <a:pathLst>
                <a:path w="516" h="513">
                  <a:moveTo>
                    <a:pt x="258" y="462"/>
                  </a:moveTo>
                  <a:cubicBezTo>
                    <a:pt x="248" y="462"/>
                    <a:pt x="240" y="470"/>
                    <a:pt x="240" y="479"/>
                  </a:cubicBezTo>
                  <a:cubicBezTo>
                    <a:pt x="240" y="488"/>
                    <a:pt x="248" y="496"/>
                    <a:pt x="258" y="496"/>
                  </a:cubicBezTo>
                  <a:cubicBezTo>
                    <a:pt x="267" y="496"/>
                    <a:pt x="275" y="488"/>
                    <a:pt x="275" y="479"/>
                  </a:cubicBezTo>
                  <a:cubicBezTo>
                    <a:pt x="275" y="470"/>
                    <a:pt x="267" y="462"/>
                    <a:pt x="258" y="462"/>
                  </a:cubicBezTo>
                  <a:moveTo>
                    <a:pt x="378" y="342"/>
                  </a:moveTo>
                  <a:lnTo>
                    <a:pt x="447" y="342"/>
                  </a:lnTo>
                  <a:lnTo>
                    <a:pt x="447" y="385"/>
                  </a:lnTo>
                  <a:lnTo>
                    <a:pt x="378" y="385"/>
                  </a:lnTo>
                  <a:lnTo>
                    <a:pt x="378" y="342"/>
                  </a:lnTo>
                  <a:close/>
                  <a:moveTo>
                    <a:pt x="301" y="342"/>
                  </a:moveTo>
                  <a:lnTo>
                    <a:pt x="369" y="342"/>
                  </a:lnTo>
                  <a:lnTo>
                    <a:pt x="369" y="385"/>
                  </a:lnTo>
                  <a:lnTo>
                    <a:pt x="301" y="385"/>
                  </a:lnTo>
                  <a:lnTo>
                    <a:pt x="301" y="342"/>
                  </a:lnTo>
                  <a:close/>
                  <a:moveTo>
                    <a:pt x="223" y="342"/>
                  </a:moveTo>
                  <a:lnTo>
                    <a:pt x="292" y="342"/>
                  </a:lnTo>
                  <a:lnTo>
                    <a:pt x="292" y="385"/>
                  </a:lnTo>
                  <a:lnTo>
                    <a:pt x="223" y="385"/>
                  </a:lnTo>
                  <a:lnTo>
                    <a:pt x="223" y="342"/>
                  </a:lnTo>
                  <a:close/>
                  <a:moveTo>
                    <a:pt x="146" y="342"/>
                  </a:moveTo>
                  <a:lnTo>
                    <a:pt x="214" y="342"/>
                  </a:lnTo>
                  <a:lnTo>
                    <a:pt x="214" y="385"/>
                  </a:lnTo>
                  <a:lnTo>
                    <a:pt x="146" y="385"/>
                  </a:lnTo>
                  <a:lnTo>
                    <a:pt x="146" y="342"/>
                  </a:lnTo>
                  <a:close/>
                  <a:moveTo>
                    <a:pt x="69" y="342"/>
                  </a:moveTo>
                  <a:lnTo>
                    <a:pt x="137" y="342"/>
                  </a:lnTo>
                  <a:lnTo>
                    <a:pt x="137" y="385"/>
                  </a:lnTo>
                  <a:lnTo>
                    <a:pt x="69" y="385"/>
                  </a:lnTo>
                  <a:lnTo>
                    <a:pt x="69" y="342"/>
                  </a:lnTo>
                  <a:close/>
                  <a:moveTo>
                    <a:pt x="69" y="282"/>
                  </a:moveTo>
                  <a:lnTo>
                    <a:pt x="137" y="282"/>
                  </a:lnTo>
                  <a:lnTo>
                    <a:pt x="137" y="325"/>
                  </a:lnTo>
                  <a:lnTo>
                    <a:pt x="69" y="325"/>
                  </a:lnTo>
                  <a:lnTo>
                    <a:pt x="69" y="282"/>
                  </a:lnTo>
                  <a:close/>
                  <a:moveTo>
                    <a:pt x="301" y="239"/>
                  </a:moveTo>
                  <a:lnTo>
                    <a:pt x="369" y="239"/>
                  </a:lnTo>
                  <a:lnTo>
                    <a:pt x="369" y="325"/>
                  </a:lnTo>
                  <a:lnTo>
                    <a:pt x="301" y="325"/>
                  </a:lnTo>
                  <a:lnTo>
                    <a:pt x="301" y="239"/>
                  </a:lnTo>
                  <a:close/>
                  <a:moveTo>
                    <a:pt x="146" y="231"/>
                  </a:moveTo>
                  <a:lnTo>
                    <a:pt x="214" y="231"/>
                  </a:lnTo>
                  <a:lnTo>
                    <a:pt x="214" y="325"/>
                  </a:lnTo>
                  <a:lnTo>
                    <a:pt x="146" y="325"/>
                  </a:lnTo>
                  <a:lnTo>
                    <a:pt x="146" y="231"/>
                  </a:lnTo>
                  <a:close/>
                  <a:moveTo>
                    <a:pt x="223" y="179"/>
                  </a:moveTo>
                  <a:lnTo>
                    <a:pt x="292" y="179"/>
                  </a:lnTo>
                  <a:lnTo>
                    <a:pt x="292" y="325"/>
                  </a:lnTo>
                  <a:lnTo>
                    <a:pt x="223" y="325"/>
                  </a:lnTo>
                  <a:lnTo>
                    <a:pt x="223" y="179"/>
                  </a:lnTo>
                  <a:close/>
                  <a:moveTo>
                    <a:pt x="85" y="136"/>
                  </a:moveTo>
                  <a:lnTo>
                    <a:pt x="129" y="136"/>
                  </a:lnTo>
                  <a:cubicBezTo>
                    <a:pt x="130" y="136"/>
                    <a:pt x="131" y="137"/>
                    <a:pt x="132" y="137"/>
                  </a:cubicBezTo>
                  <a:cubicBezTo>
                    <a:pt x="134" y="138"/>
                    <a:pt x="136" y="140"/>
                    <a:pt x="136" y="142"/>
                  </a:cubicBezTo>
                  <a:cubicBezTo>
                    <a:pt x="137" y="143"/>
                    <a:pt x="137" y="144"/>
                    <a:pt x="137" y="145"/>
                  </a:cubicBezTo>
                  <a:lnTo>
                    <a:pt x="137" y="188"/>
                  </a:lnTo>
                  <a:cubicBezTo>
                    <a:pt x="137" y="193"/>
                    <a:pt x="133" y="197"/>
                    <a:pt x="129" y="197"/>
                  </a:cubicBezTo>
                  <a:cubicBezTo>
                    <a:pt x="124" y="197"/>
                    <a:pt x="120" y="193"/>
                    <a:pt x="120" y="188"/>
                  </a:cubicBezTo>
                  <a:lnTo>
                    <a:pt x="120" y="166"/>
                  </a:lnTo>
                  <a:lnTo>
                    <a:pt x="74" y="211"/>
                  </a:lnTo>
                  <a:cubicBezTo>
                    <a:pt x="73" y="213"/>
                    <a:pt x="71" y="213"/>
                    <a:pt x="69" y="213"/>
                  </a:cubicBezTo>
                  <a:cubicBezTo>
                    <a:pt x="66" y="213"/>
                    <a:pt x="64" y="213"/>
                    <a:pt x="62" y="211"/>
                  </a:cubicBezTo>
                  <a:cubicBezTo>
                    <a:pt x="59" y="207"/>
                    <a:pt x="59" y="202"/>
                    <a:pt x="62" y="199"/>
                  </a:cubicBezTo>
                  <a:lnTo>
                    <a:pt x="108" y="153"/>
                  </a:lnTo>
                  <a:lnTo>
                    <a:pt x="85" y="153"/>
                  </a:lnTo>
                  <a:cubicBezTo>
                    <a:pt x="81" y="153"/>
                    <a:pt x="77" y="150"/>
                    <a:pt x="77" y="145"/>
                  </a:cubicBezTo>
                  <a:cubicBezTo>
                    <a:pt x="77" y="140"/>
                    <a:pt x="81" y="136"/>
                    <a:pt x="85" y="136"/>
                  </a:cubicBezTo>
                  <a:moveTo>
                    <a:pt x="378" y="128"/>
                  </a:moveTo>
                  <a:lnTo>
                    <a:pt x="447" y="128"/>
                  </a:lnTo>
                  <a:lnTo>
                    <a:pt x="447" y="325"/>
                  </a:lnTo>
                  <a:lnTo>
                    <a:pt x="378" y="325"/>
                  </a:lnTo>
                  <a:lnTo>
                    <a:pt x="378" y="128"/>
                  </a:lnTo>
                  <a:close/>
                  <a:moveTo>
                    <a:pt x="34" y="68"/>
                  </a:moveTo>
                  <a:lnTo>
                    <a:pt x="34" y="410"/>
                  </a:lnTo>
                  <a:lnTo>
                    <a:pt x="481" y="410"/>
                  </a:lnTo>
                  <a:lnTo>
                    <a:pt x="481" y="68"/>
                  </a:lnTo>
                  <a:lnTo>
                    <a:pt x="34" y="68"/>
                  </a:lnTo>
                  <a:close/>
                  <a:moveTo>
                    <a:pt x="0" y="0"/>
                  </a:moveTo>
                  <a:lnTo>
                    <a:pt x="516" y="0"/>
                  </a:lnTo>
                  <a:lnTo>
                    <a:pt x="516" y="68"/>
                  </a:lnTo>
                  <a:lnTo>
                    <a:pt x="498" y="68"/>
                  </a:lnTo>
                  <a:lnTo>
                    <a:pt x="498" y="410"/>
                  </a:lnTo>
                  <a:lnTo>
                    <a:pt x="507" y="410"/>
                  </a:lnTo>
                  <a:cubicBezTo>
                    <a:pt x="512" y="410"/>
                    <a:pt x="516" y="414"/>
                    <a:pt x="516" y="419"/>
                  </a:cubicBezTo>
                  <a:cubicBezTo>
                    <a:pt x="516" y="424"/>
                    <a:pt x="512" y="428"/>
                    <a:pt x="507" y="428"/>
                  </a:cubicBezTo>
                  <a:lnTo>
                    <a:pt x="498" y="428"/>
                  </a:lnTo>
                  <a:lnTo>
                    <a:pt x="266" y="428"/>
                  </a:lnTo>
                  <a:lnTo>
                    <a:pt x="266" y="445"/>
                  </a:lnTo>
                  <a:cubicBezTo>
                    <a:pt x="266" y="445"/>
                    <a:pt x="266" y="446"/>
                    <a:pt x="266" y="446"/>
                  </a:cubicBezTo>
                  <a:cubicBezTo>
                    <a:pt x="281" y="450"/>
                    <a:pt x="292" y="463"/>
                    <a:pt x="292" y="479"/>
                  </a:cubicBezTo>
                  <a:cubicBezTo>
                    <a:pt x="292" y="498"/>
                    <a:pt x="276" y="513"/>
                    <a:pt x="258" y="513"/>
                  </a:cubicBezTo>
                  <a:cubicBezTo>
                    <a:pt x="239" y="513"/>
                    <a:pt x="223" y="498"/>
                    <a:pt x="223" y="479"/>
                  </a:cubicBezTo>
                  <a:cubicBezTo>
                    <a:pt x="223" y="463"/>
                    <a:pt x="234" y="450"/>
                    <a:pt x="249" y="446"/>
                  </a:cubicBezTo>
                  <a:cubicBezTo>
                    <a:pt x="249" y="446"/>
                    <a:pt x="249" y="445"/>
                    <a:pt x="249" y="445"/>
                  </a:cubicBezTo>
                  <a:lnTo>
                    <a:pt x="249" y="428"/>
                  </a:lnTo>
                  <a:lnTo>
                    <a:pt x="17" y="428"/>
                  </a:lnTo>
                  <a:lnTo>
                    <a:pt x="8" y="428"/>
                  </a:lnTo>
                  <a:cubicBezTo>
                    <a:pt x="3" y="428"/>
                    <a:pt x="0" y="424"/>
                    <a:pt x="0" y="419"/>
                  </a:cubicBezTo>
                  <a:cubicBezTo>
                    <a:pt x="0" y="414"/>
                    <a:pt x="3" y="410"/>
                    <a:pt x="8" y="410"/>
                  </a:cubicBezTo>
                  <a:lnTo>
                    <a:pt x="17" y="410"/>
                  </a:lnTo>
                  <a:lnTo>
                    <a:pt x="17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18" name="path"/>
            <p:cNvSpPr/>
            <p:nvPr/>
          </p:nvSpPr>
          <p:spPr>
            <a:xfrm>
              <a:off x="5542788" y="798576"/>
              <a:ext cx="294385" cy="295655"/>
            </a:xfrm>
            <a:custGeom>
              <a:avLst/>
              <a:gdLst/>
              <a:ahLst/>
              <a:cxnLst/>
              <a:rect l="0" t="0" r="0" b="0"/>
              <a:pathLst>
                <a:path w="463" h="465">
                  <a:moveTo>
                    <a:pt x="141" y="319"/>
                  </a:moveTo>
                  <a:cubicBezTo>
                    <a:pt x="144" y="319"/>
                    <a:pt x="147" y="320"/>
                    <a:pt x="148" y="322"/>
                  </a:cubicBezTo>
                  <a:cubicBezTo>
                    <a:pt x="152" y="331"/>
                    <a:pt x="148" y="341"/>
                    <a:pt x="142" y="351"/>
                  </a:cubicBezTo>
                  <a:cubicBezTo>
                    <a:pt x="144" y="351"/>
                    <a:pt x="146" y="353"/>
                    <a:pt x="147" y="355"/>
                  </a:cubicBezTo>
                  <a:cubicBezTo>
                    <a:pt x="148" y="355"/>
                    <a:pt x="148" y="356"/>
                    <a:pt x="149" y="357"/>
                  </a:cubicBezTo>
                  <a:cubicBezTo>
                    <a:pt x="153" y="356"/>
                    <a:pt x="158" y="358"/>
                    <a:pt x="161" y="364"/>
                  </a:cubicBezTo>
                  <a:cubicBezTo>
                    <a:pt x="163" y="366"/>
                    <a:pt x="164" y="368"/>
                    <a:pt x="164" y="369"/>
                  </a:cubicBezTo>
                  <a:cubicBezTo>
                    <a:pt x="184" y="365"/>
                    <a:pt x="200" y="371"/>
                    <a:pt x="220" y="371"/>
                  </a:cubicBezTo>
                  <a:cubicBezTo>
                    <a:pt x="230" y="371"/>
                    <a:pt x="230" y="387"/>
                    <a:pt x="220" y="387"/>
                  </a:cubicBezTo>
                  <a:cubicBezTo>
                    <a:pt x="203" y="387"/>
                    <a:pt x="181" y="377"/>
                    <a:pt x="165" y="386"/>
                  </a:cubicBezTo>
                  <a:cubicBezTo>
                    <a:pt x="162" y="387"/>
                    <a:pt x="158" y="389"/>
                    <a:pt x="155" y="388"/>
                  </a:cubicBezTo>
                  <a:cubicBezTo>
                    <a:pt x="152" y="386"/>
                    <a:pt x="147" y="386"/>
                    <a:pt x="147" y="381"/>
                  </a:cubicBezTo>
                  <a:cubicBezTo>
                    <a:pt x="147" y="379"/>
                    <a:pt x="147" y="377"/>
                    <a:pt x="147" y="376"/>
                  </a:cubicBezTo>
                  <a:cubicBezTo>
                    <a:pt x="145" y="378"/>
                    <a:pt x="144" y="380"/>
                    <a:pt x="143" y="382"/>
                  </a:cubicBezTo>
                  <a:cubicBezTo>
                    <a:pt x="138" y="388"/>
                    <a:pt x="125" y="384"/>
                    <a:pt x="129" y="375"/>
                  </a:cubicBezTo>
                  <a:cubicBezTo>
                    <a:pt x="129" y="375"/>
                    <a:pt x="129" y="375"/>
                    <a:pt x="130" y="374"/>
                  </a:cubicBezTo>
                  <a:cubicBezTo>
                    <a:pt x="130" y="372"/>
                    <a:pt x="130" y="371"/>
                    <a:pt x="130" y="371"/>
                  </a:cubicBezTo>
                  <a:cubicBezTo>
                    <a:pt x="129" y="372"/>
                    <a:pt x="127" y="374"/>
                    <a:pt x="125" y="376"/>
                  </a:cubicBezTo>
                  <a:cubicBezTo>
                    <a:pt x="120" y="384"/>
                    <a:pt x="106" y="377"/>
                    <a:pt x="112" y="368"/>
                  </a:cubicBezTo>
                  <a:cubicBezTo>
                    <a:pt x="115" y="362"/>
                    <a:pt x="119" y="357"/>
                    <a:pt x="123" y="351"/>
                  </a:cubicBezTo>
                  <a:cubicBezTo>
                    <a:pt x="108" y="365"/>
                    <a:pt x="95" y="382"/>
                    <a:pt x="82" y="399"/>
                  </a:cubicBezTo>
                  <a:cubicBezTo>
                    <a:pt x="76" y="406"/>
                    <a:pt x="62" y="399"/>
                    <a:pt x="68" y="391"/>
                  </a:cubicBezTo>
                  <a:cubicBezTo>
                    <a:pt x="83" y="372"/>
                    <a:pt x="98" y="353"/>
                    <a:pt x="115" y="336"/>
                  </a:cubicBezTo>
                  <a:cubicBezTo>
                    <a:pt x="121" y="329"/>
                    <a:pt x="130" y="319"/>
                    <a:pt x="141" y="319"/>
                  </a:cubicBezTo>
                  <a:moveTo>
                    <a:pt x="261" y="308"/>
                  </a:moveTo>
                  <a:lnTo>
                    <a:pt x="260" y="332"/>
                  </a:lnTo>
                  <a:cubicBezTo>
                    <a:pt x="263" y="334"/>
                    <a:pt x="268" y="336"/>
                    <a:pt x="272" y="339"/>
                  </a:cubicBezTo>
                  <a:cubicBezTo>
                    <a:pt x="277" y="341"/>
                    <a:pt x="280" y="344"/>
                    <a:pt x="284" y="346"/>
                  </a:cubicBezTo>
                  <a:lnTo>
                    <a:pt x="305" y="333"/>
                  </a:lnTo>
                  <a:cubicBezTo>
                    <a:pt x="301" y="328"/>
                    <a:pt x="295" y="322"/>
                    <a:pt x="285" y="316"/>
                  </a:cubicBezTo>
                  <a:cubicBezTo>
                    <a:pt x="275" y="311"/>
                    <a:pt x="266" y="308"/>
                    <a:pt x="261" y="308"/>
                  </a:cubicBezTo>
                  <a:moveTo>
                    <a:pt x="100" y="241"/>
                  </a:moveTo>
                  <a:lnTo>
                    <a:pt x="179" y="241"/>
                  </a:lnTo>
                  <a:cubicBezTo>
                    <a:pt x="190" y="241"/>
                    <a:pt x="200" y="251"/>
                    <a:pt x="200" y="262"/>
                  </a:cubicBezTo>
                  <a:cubicBezTo>
                    <a:pt x="200" y="273"/>
                    <a:pt x="190" y="283"/>
                    <a:pt x="179" y="283"/>
                  </a:cubicBezTo>
                  <a:lnTo>
                    <a:pt x="100" y="283"/>
                  </a:lnTo>
                  <a:cubicBezTo>
                    <a:pt x="88" y="283"/>
                    <a:pt x="79" y="273"/>
                    <a:pt x="79" y="262"/>
                  </a:cubicBezTo>
                  <a:cubicBezTo>
                    <a:pt x="79" y="251"/>
                    <a:pt x="88" y="241"/>
                    <a:pt x="100" y="241"/>
                  </a:cubicBezTo>
                  <a:moveTo>
                    <a:pt x="100" y="161"/>
                  </a:moveTo>
                  <a:lnTo>
                    <a:pt x="258" y="161"/>
                  </a:lnTo>
                  <a:cubicBezTo>
                    <a:pt x="270" y="161"/>
                    <a:pt x="279" y="171"/>
                    <a:pt x="279" y="183"/>
                  </a:cubicBezTo>
                  <a:cubicBezTo>
                    <a:pt x="279" y="195"/>
                    <a:pt x="270" y="204"/>
                    <a:pt x="258" y="204"/>
                  </a:cubicBezTo>
                  <a:lnTo>
                    <a:pt x="100" y="204"/>
                  </a:lnTo>
                  <a:cubicBezTo>
                    <a:pt x="88" y="204"/>
                    <a:pt x="79" y="195"/>
                    <a:pt x="79" y="183"/>
                  </a:cubicBezTo>
                  <a:cubicBezTo>
                    <a:pt x="79" y="171"/>
                    <a:pt x="88" y="161"/>
                    <a:pt x="100" y="161"/>
                  </a:cubicBezTo>
                  <a:moveTo>
                    <a:pt x="100" y="83"/>
                  </a:moveTo>
                  <a:lnTo>
                    <a:pt x="258" y="83"/>
                  </a:lnTo>
                  <a:cubicBezTo>
                    <a:pt x="270" y="83"/>
                    <a:pt x="279" y="91"/>
                    <a:pt x="279" y="103"/>
                  </a:cubicBezTo>
                  <a:cubicBezTo>
                    <a:pt x="279" y="115"/>
                    <a:pt x="270" y="125"/>
                    <a:pt x="258" y="125"/>
                  </a:cubicBezTo>
                  <a:lnTo>
                    <a:pt x="100" y="125"/>
                  </a:lnTo>
                  <a:cubicBezTo>
                    <a:pt x="88" y="125"/>
                    <a:pt x="79" y="115"/>
                    <a:pt x="79" y="103"/>
                  </a:cubicBezTo>
                  <a:cubicBezTo>
                    <a:pt x="79" y="91"/>
                    <a:pt x="88" y="83"/>
                    <a:pt x="100" y="83"/>
                  </a:cubicBezTo>
                  <a:moveTo>
                    <a:pt x="398" y="52"/>
                  </a:moveTo>
                  <a:cubicBezTo>
                    <a:pt x="406" y="52"/>
                    <a:pt x="417" y="55"/>
                    <a:pt x="431" y="62"/>
                  </a:cubicBezTo>
                  <a:cubicBezTo>
                    <a:pt x="457" y="78"/>
                    <a:pt x="462" y="95"/>
                    <a:pt x="462" y="97"/>
                  </a:cubicBezTo>
                  <a:cubicBezTo>
                    <a:pt x="463" y="100"/>
                    <a:pt x="462" y="103"/>
                    <a:pt x="461" y="105"/>
                  </a:cubicBezTo>
                  <a:lnTo>
                    <a:pt x="329" y="335"/>
                  </a:lnTo>
                  <a:cubicBezTo>
                    <a:pt x="329" y="335"/>
                    <a:pt x="328" y="337"/>
                    <a:pt x="326" y="337"/>
                  </a:cubicBezTo>
                  <a:lnTo>
                    <a:pt x="258" y="383"/>
                  </a:lnTo>
                  <a:cubicBezTo>
                    <a:pt x="254" y="386"/>
                    <a:pt x="250" y="386"/>
                    <a:pt x="246" y="383"/>
                  </a:cubicBezTo>
                  <a:cubicBezTo>
                    <a:pt x="243" y="381"/>
                    <a:pt x="241" y="377"/>
                    <a:pt x="241" y="374"/>
                  </a:cubicBezTo>
                  <a:lnTo>
                    <a:pt x="246" y="291"/>
                  </a:lnTo>
                  <a:cubicBezTo>
                    <a:pt x="246" y="289"/>
                    <a:pt x="246" y="288"/>
                    <a:pt x="247" y="286"/>
                  </a:cubicBezTo>
                  <a:lnTo>
                    <a:pt x="379" y="57"/>
                  </a:lnTo>
                  <a:cubicBezTo>
                    <a:pt x="380" y="55"/>
                    <a:pt x="382" y="54"/>
                    <a:pt x="385" y="53"/>
                  </a:cubicBezTo>
                  <a:cubicBezTo>
                    <a:pt x="386" y="52"/>
                    <a:pt x="391" y="51"/>
                    <a:pt x="398" y="52"/>
                  </a:cubicBezTo>
                  <a:moveTo>
                    <a:pt x="21" y="0"/>
                  </a:moveTo>
                  <a:lnTo>
                    <a:pt x="337" y="0"/>
                  </a:lnTo>
                  <a:cubicBezTo>
                    <a:pt x="348" y="0"/>
                    <a:pt x="358" y="9"/>
                    <a:pt x="358" y="20"/>
                  </a:cubicBezTo>
                  <a:lnTo>
                    <a:pt x="358" y="52"/>
                  </a:lnTo>
                  <a:lnTo>
                    <a:pt x="316" y="126"/>
                  </a:lnTo>
                  <a:lnTo>
                    <a:pt x="316" y="42"/>
                  </a:lnTo>
                  <a:lnTo>
                    <a:pt x="42" y="42"/>
                  </a:lnTo>
                  <a:lnTo>
                    <a:pt x="42" y="423"/>
                  </a:lnTo>
                  <a:lnTo>
                    <a:pt x="316" y="423"/>
                  </a:lnTo>
                  <a:lnTo>
                    <a:pt x="316" y="370"/>
                  </a:lnTo>
                  <a:lnTo>
                    <a:pt x="338" y="355"/>
                  </a:lnTo>
                  <a:cubicBezTo>
                    <a:pt x="342" y="352"/>
                    <a:pt x="346" y="348"/>
                    <a:pt x="348" y="345"/>
                  </a:cubicBezTo>
                  <a:lnTo>
                    <a:pt x="358" y="327"/>
                  </a:lnTo>
                  <a:lnTo>
                    <a:pt x="358" y="443"/>
                  </a:lnTo>
                  <a:cubicBezTo>
                    <a:pt x="358" y="455"/>
                    <a:pt x="348" y="465"/>
                    <a:pt x="337" y="465"/>
                  </a:cubicBezTo>
                  <a:lnTo>
                    <a:pt x="21" y="465"/>
                  </a:lnTo>
                  <a:cubicBezTo>
                    <a:pt x="9" y="465"/>
                    <a:pt x="0" y="455"/>
                    <a:pt x="0" y="443"/>
                  </a:cubicBezTo>
                  <a:lnTo>
                    <a:pt x="0" y="20"/>
                  </a:lnTo>
                  <a:cubicBezTo>
                    <a:pt x="0" y="9"/>
                    <a:pt x="9" y="0"/>
                    <a:pt x="21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group 38"/>
          <p:cNvGrpSpPr/>
          <p:nvPr/>
        </p:nvGrpSpPr>
        <p:grpSpPr>
          <a:xfrm rot="21600000">
            <a:off x="188976" y="880872"/>
            <a:ext cx="1071372" cy="3948683"/>
            <a:chOff x="0" y="0"/>
            <a:chExt cx="1071372" cy="3948683"/>
          </a:xfrm>
        </p:grpSpPr>
        <p:sp>
          <p:nvSpPr>
            <p:cNvPr id="420" name="rect"/>
            <p:cNvSpPr/>
            <p:nvPr/>
          </p:nvSpPr>
          <p:spPr>
            <a:xfrm>
              <a:off x="0" y="0"/>
              <a:ext cx="1071372" cy="3948683"/>
            </a:xfrm>
            <a:prstGeom prst="rect">
              <a:avLst/>
            </a:prstGeom>
            <a:solidFill>
              <a:srgbClr val="BDE291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2" name="rect"/>
            <p:cNvSpPr/>
            <p:nvPr/>
          </p:nvSpPr>
          <p:spPr>
            <a:xfrm>
              <a:off x="100583" y="790955"/>
              <a:ext cx="873251" cy="419099"/>
            </a:xfrm>
            <a:prstGeom prst="rect">
              <a:avLst/>
            </a:prstGeom>
            <a:solidFill>
              <a:srgbClr val="000000">
                <a:alpha val="49803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4" name="rect"/>
            <p:cNvSpPr/>
            <p:nvPr/>
          </p:nvSpPr>
          <p:spPr>
            <a:xfrm>
              <a:off x="100583" y="1283207"/>
              <a:ext cx="873251" cy="419100"/>
            </a:xfrm>
            <a:prstGeom prst="rect">
              <a:avLst/>
            </a:prstGeom>
            <a:solidFill>
              <a:srgbClr val="000000">
                <a:alpha val="49803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6" name="rect"/>
            <p:cNvSpPr/>
            <p:nvPr/>
          </p:nvSpPr>
          <p:spPr>
            <a:xfrm>
              <a:off x="100583" y="1787651"/>
              <a:ext cx="873251" cy="419100"/>
            </a:xfrm>
            <a:prstGeom prst="rect">
              <a:avLst/>
            </a:prstGeom>
            <a:solidFill>
              <a:srgbClr val="000000">
                <a:alpha val="49411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28" name="rect"/>
            <p:cNvSpPr/>
            <p:nvPr/>
          </p:nvSpPr>
          <p:spPr>
            <a:xfrm>
              <a:off x="79248" y="2793491"/>
              <a:ext cx="873252" cy="419100"/>
            </a:xfrm>
            <a:prstGeom prst="rect">
              <a:avLst/>
            </a:prstGeom>
            <a:solidFill>
              <a:srgbClr val="000000">
                <a:alpha val="49803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0" name="rect"/>
            <p:cNvSpPr/>
            <p:nvPr/>
          </p:nvSpPr>
          <p:spPr>
            <a:xfrm>
              <a:off x="89915" y="3284219"/>
              <a:ext cx="873251" cy="419100"/>
            </a:xfrm>
            <a:prstGeom prst="rect">
              <a:avLst/>
            </a:prstGeom>
            <a:solidFill>
              <a:srgbClr val="000000">
                <a:alpha val="49411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2" name="rect"/>
            <p:cNvSpPr/>
            <p:nvPr/>
          </p:nvSpPr>
          <p:spPr>
            <a:xfrm>
              <a:off x="89915" y="2287523"/>
              <a:ext cx="873251" cy="419100"/>
            </a:xfrm>
            <a:prstGeom prst="rect">
              <a:avLst/>
            </a:prstGeom>
            <a:solidFill>
              <a:srgbClr val="000000">
                <a:alpha val="49803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434" name="textbox 434"/>
            <p:cNvSpPr/>
            <p:nvPr/>
          </p:nvSpPr>
          <p:spPr>
            <a:xfrm>
              <a:off x="187748" y="437553"/>
              <a:ext cx="678180" cy="32359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000"/>
                </a:lnSpc>
              </a:pPr>
              <a:endParaRPr lang="en-US" altLang="en-US" sz="100" dirty="0"/>
            </a:p>
            <a:p>
              <a:pPr marL="90170" algn="l" rtl="0" eaLnBrk="0">
                <a:lnSpc>
                  <a:spcPts val="1155"/>
                </a:lnSpc>
              </a:pPr>
              <a:r>
                <a:rPr sz="900" kern="0" spc="90" dirty="0">
                  <a:solidFill>
                    <a:srgbClr val="0D0D0D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对接系统</a:t>
              </a:r>
              <a:endParaRPr lang="en-US" altLang="en-US" sz="900" dirty="0"/>
            </a:p>
            <a:p>
              <a:pPr algn="l" rtl="0" eaLnBrk="0">
                <a:lnSpc>
                  <a:spcPct val="155000"/>
                </a:lnSpc>
              </a:pPr>
              <a:endParaRPr lang="en-US" altLang="en-US" sz="1000" dirty="0"/>
            </a:p>
            <a:p>
              <a:pPr marL="287020" indent="-252730" algn="l" rtl="0" eaLnBrk="0">
                <a:lnSpc>
                  <a:spcPct val="109000"/>
                </a:lnSpc>
                <a:spcBef>
                  <a:spcPts val="275"/>
                </a:spcBef>
              </a:pPr>
              <a:r>
                <a:rPr sz="9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其他业务系</a:t>
              </a:r>
              <a:r>
                <a:rPr sz="900" kern="0" spc="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en-US" altLang="en-US" sz="900" dirty="0"/>
            </a:p>
            <a:p>
              <a:pPr algn="l" rtl="0" eaLnBrk="0">
                <a:lnSpc>
                  <a:spcPct val="154000"/>
                </a:lnSpc>
              </a:pPr>
              <a:endParaRPr lang="en-US" altLang="en-US" sz="1000" dirty="0"/>
            </a:p>
            <a:p>
              <a:pPr marL="97790" algn="l" rtl="0" eaLnBrk="0">
                <a:lnSpc>
                  <a:spcPts val="1155"/>
                </a:lnSpc>
                <a:spcBef>
                  <a:spcPts val="275"/>
                </a:spcBef>
              </a:pPr>
              <a:r>
                <a:rPr sz="9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快速复电</a:t>
              </a:r>
              <a:endParaRPr lang="en-US" altLang="en-US" sz="9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marL="141605" algn="l" rtl="0" eaLnBrk="0">
                <a:lnSpc>
                  <a:spcPts val="1155"/>
                </a:lnSpc>
                <a:spcBef>
                  <a:spcPts val="280"/>
                </a:spcBef>
              </a:pPr>
              <a:r>
                <a:rPr sz="9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4A平台</a:t>
              </a:r>
              <a:endParaRPr lang="en-US" altLang="en-US" sz="900" dirty="0"/>
            </a:p>
            <a:p>
              <a:pPr algn="l" rtl="0" eaLnBrk="0">
                <a:lnSpc>
                  <a:spcPct val="158000"/>
                </a:lnSpc>
              </a:pPr>
              <a:endParaRPr lang="en-US" altLang="en-US" sz="1000" dirty="0"/>
            </a:p>
            <a:p>
              <a:pPr marL="214630" indent="-189230" algn="l" rtl="0" eaLnBrk="0">
                <a:lnSpc>
                  <a:spcPct val="109000"/>
                </a:lnSpc>
                <a:spcBef>
                  <a:spcPts val="280"/>
                </a:spcBef>
              </a:pPr>
              <a:r>
                <a:rPr sz="9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配电自动化 主站</a:t>
              </a:r>
              <a:endParaRPr lang="en-US" altLang="en-US" sz="900" dirty="0"/>
            </a:p>
            <a:p>
              <a:pPr algn="l" rtl="0" eaLnBrk="0">
                <a:lnSpc>
                  <a:spcPct val="113000"/>
                </a:lnSpc>
              </a:pPr>
              <a:endParaRPr lang="en-US" altLang="en-US" sz="1000" dirty="0"/>
            </a:p>
            <a:p>
              <a:pPr marL="203200" indent="-191135" algn="l" rtl="0" eaLnBrk="0">
                <a:lnSpc>
                  <a:spcPct val="109000"/>
                </a:lnSpc>
                <a:spcBef>
                  <a:spcPts val="275"/>
                </a:spcBef>
              </a:pPr>
              <a:r>
                <a:rPr sz="9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计量自动化</a:t>
              </a:r>
              <a:r>
                <a:rPr sz="9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9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主站</a:t>
              </a:r>
              <a:endParaRPr lang="en-US" altLang="en-US" sz="9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16000"/>
                </a:lnSpc>
              </a:pPr>
              <a:endParaRPr lang="en-US" altLang="en-US" sz="200" dirty="0"/>
            </a:p>
            <a:p>
              <a:pPr marL="23495" indent="1270" algn="l" rtl="0" eaLnBrk="0">
                <a:lnSpc>
                  <a:spcPct val="109000"/>
                </a:lnSpc>
                <a:spcBef>
                  <a:spcPts val="0"/>
                </a:spcBef>
              </a:pPr>
              <a:r>
                <a:rPr sz="900" kern="0" spc="7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配网多维在 </a:t>
              </a:r>
              <a:r>
                <a:rPr sz="900" kern="0" spc="9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线监测主站</a:t>
              </a:r>
              <a:endParaRPr lang="en-US" altLang="en-US" sz="900" dirty="0"/>
            </a:p>
          </p:txBody>
        </p:sp>
      </p:grpSp>
      <p:graphicFrame>
        <p:nvGraphicFramePr>
          <p:cNvPr id="436" name="table 436"/>
          <p:cNvGraphicFramePr>
            <a:graphicFrameLocks noGrp="1"/>
          </p:cNvGraphicFramePr>
          <p:nvPr/>
        </p:nvGraphicFramePr>
        <p:xfrm>
          <a:off x="5942329" y="868934"/>
          <a:ext cx="3047364" cy="444500"/>
        </p:xfrm>
        <a:graphic>
          <a:graphicData uri="http://schemas.openxmlformats.org/drawingml/2006/table">
            <a:tbl>
              <a:tblPr/>
              <a:tblGrid>
                <a:gridCol w="3047364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8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1070610" algn="l" rtl="0" eaLnBrk="0">
                        <a:lnSpc>
                          <a:spcPct val="98000"/>
                        </a:lnSpc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大屏监控</a:t>
                      </a:r>
                      <a:endParaRPr lang="en-US" altLang="en-US" sz="12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0054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54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54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54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8" name="picture 4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654552" y="918972"/>
            <a:ext cx="377952" cy="408432"/>
          </a:xfrm>
          <a:prstGeom prst="rect">
            <a:avLst/>
          </a:prstGeom>
        </p:spPr>
      </p:pic>
      <p:graphicFrame>
        <p:nvGraphicFramePr>
          <p:cNvPr id="440" name="table 440"/>
          <p:cNvGraphicFramePr>
            <a:graphicFrameLocks noGrp="1"/>
          </p:cNvGraphicFramePr>
          <p:nvPr/>
        </p:nvGraphicFramePr>
        <p:xfrm>
          <a:off x="3601465" y="864362"/>
          <a:ext cx="2198370" cy="445770"/>
        </p:xfrm>
        <a:graphic>
          <a:graphicData uri="http://schemas.openxmlformats.org/drawingml/2006/table">
            <a:tbl>
              <a:tblPr/>
              <a:tblGrid>
                <a:gridCol w="2198370"/>
              </a:tblGrid>
              <a:tr h="4203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900" dirty="0"/>
                    </a:p>
                    <a:p>
                      <a:pPr marL="55626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移动APP</a:t>
                      </a:r>
                      <a:endParaRPr lang="en-US" altLang="en-US" sz="12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0054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54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54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54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42" name="table 442"/>
          <p:cNvGraphicFramePr>
            <a:graphicFrameLocks noGrp="1"/>
          </p:cNvGraphicFramePr>
          <p:nvPr/>
        </p:nvGraphicFramePr>
        <p:xfrm>
          <a:off x="1356613" y="868934"/>
          <a:ext cx="2102484" cy="444500"/>
        </p:xfrm>
        <a:graphic>
          <a:graphicData uri="http://schemas.openxmlformats.org/drawingml/2006/table">
            <a:tbl>
              <a:tblPr/>
              <a:tblGrid>
                <a:gridCol w="2102484"/>
              </a:tblGrid>
              <a:tr h="4191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665480" algn="l" rtl="0" eaLnBrk="0">
                        <a:lnSpc>
                          <a:spcPct val="97000"/>
                        </a:lnSpc>
                        <a:tabLst>
                          <a:tab pos="829310" algn="l"/>
                        </a:tabLst>
                      </a:pP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桌面浏览器</a:t>
                      </a:r>
                      <a:endParaRPr lang="en-US" altLang="en-US" sz="12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0054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54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54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54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44" name="picture 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623060" y="915923"/>
            <a:ext cx="399288" cy="359664"/>
          </a:xfrm>
          <a:prstGeom prst="rect">
            <a:avLst/>
          </a:prstGeom>
        </p:spPr>
      </p:pic>
      <p:sp>
        <p:nvSpPr>
          <p:cNvPr id="446" name="textbox 446"/>
          <p:cNvSpPr/>
          <p:nvPr/>
        </p:nvSpPr>
        <p:spPr>
          <a:xfrm>
            <a:off x="1245133" y="235382"/>
            <a:ext cx="368109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全智智能配电房软件平台架构</a:t>
            </a: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及功能</a:t>
            </a:r>
            <a:endParaRPr lang="en-US" altLang="en-US" sz="1800" dirty="0"/>
          </a:p>
        </p:txBody>
      </p:sp>
      <p:sp>
        <p:nvSpPr>
          <p:cNvPr id="448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50" name="path"/>
          <p:cNvSpPr/>
          <p:nvPr/>
        </p:nvSpPr>
        <p:spPr>
          <a:xfrm>
            <a:off x="1414272" y="1665732"/>
            <a:ext cx="688848" cy="478535"/>
          </a:xfrm>
          <a:custGeom>
            <a:avLst/>
            <a:gdLst/>
            <a:ahLst/>
            <a:cxnLst/>
            <a:rect l="0" t="0" r="0" b="0"/>
            <a:pathLst>
              <a:path w="1084" h="753">
                <a:moveTo>
                  <a:pt x="556" y="108"/>
                </a:moveTo>
                <a:cubicBezTo>
                  <a:pt x="569" y="108"/>
                  <a:pt x="580" y="118"/>
                  <a:pt x="580" y="131"/>
                </a:cubicBezTo>
                <a:cubicBezTo>
                  <a:pt x="580" y="144"/>
                  <a:pt x="569" y="154"/>
                  <a:pt x="556" y="154"/>
                </a:cubicBezTo>
                <a:cubicBezTo>
                  <a:pt x="482" y="154"/>
                  <a:pt x="420" y="209"/>
                  <a:pt x="410" y="282"/>
                </a:cubicBezTo>
                <a:cubicBezTo>
                  <a:pt x="408" y="294"/>
                  <a:pt x="398" y="302"/>
                  <a:pt x="387" y="302"/>
                </a:cubicBezTo>
                <a:cubicBezTo>
                  <a:pt x="386" y="302"/>
                  <a:pt x="385" y="302"/>
                  <a:pt x="383" y="302"/>
                </a:cubicBezTo>
                <a:cubicBezTo>
                  <a:pt x="371" y="300"/>
                  <a:pt x="362" y="288"/>
                  <a:pt x="363" y="276"/>
                </a:cubicBezTo>
                <a:cubicBezTo>
                  <a:pt x="376" y="180"/>
                  <a:pt x="459" y="108"/>
                  <a:pt x="556" y="108"/>
                </a:cubicBezTo>
                <a:moveTo>
                  <a:pt x="556" y="0"/>
                </a:moveTo>
                <a:cubicBezTo>
                  <a:pt x="633" y="0"/>
                  <a:pt x="706" y="28"/>
                  <a:pt x="762" y="80"/>
                </a:cubicBezTo>
                <a:cubicBezTo>
                  <a:pt x="818" y="131"/>
                  <a:pt x="852" y="201"/>
                  <a:pt x="859" y="277"/>
                </a:cubicBezTo>
                <a:cubicBezTo>
                  <a:pt x="860" y="290"/>
                  <a:pt x="850" y="301"/>
                  <a:pt x="837" y="302"/>
                </a:cubicBezTo>
                <a:cubicBezTo>
                  <a:pt x="825" y="303"/>
                  <a:pt x="813" y="294"/>
                  <a:pt x="812" y="281"/>
                </a:cubicBezTo>
                <a:cubicBezTo>
                  <a:pt x="807" y="217"/>
                  <a:pt x="778" y="158"/>
                  <a:pt x="731" y="114"/>
                </a:cubicBezTo>
                <a:cubicBezTo>
                  <a:pt x="683" y="70"/>
                  <a:pt x="621" y="46"/>
                  <a:pt x="556" y="46"/>
                </a:cubicBezTo>
                <a:cubicBezTo>
                  <a:pt x="494" y="46"/>
                  <a:pt x="433" y="69"/>
                  <a:pt x="387" y="110"/>
                </a:cubicBezTo>
                <a:cubicBezTo>
                  <a:pt x="340" y="150"/>
                  <a:pt x="310" y="207"/>
                  <a:pt x="302" y="267"/>
                </a:cubicBezTo>
                <a:cubicBezTo>
                  <a:pt x="300" y="280"/>
                  <a:pt x="289" y="289"/>
                  <a:pt x="277" y="287"/>
                </a:cubicBezTo>
                <a:cubicBezTo>
                  <a:pt x="269" y="287"/>
                  <a:pt x="263" y="286"/>
                  <a:pt x="256" y="286"/>
                </a:cubicBezTo>
                <a:cubicBezTo>
                  <a:pt x="141" y="286"/>
                  <a:pt x="46" y="381"/>
                  <a:pt x="46" y="497"/>
                </a:cubicBezTo>
                <a:cubicBezTo>
                  <a:pt x="46" y="612"/>
                  <a:pt x="141" y="707"/>
                  <a:pt x="256" y="707"/>
                </a:cubicBezTo>
                <a:lnTo>
                  <a:pt x="856" y="707"/>
                </a:lnTo>
                <a:cubicBezTo>
                  <a:pt x="956" y="707"/>
                  <a:pt x="1038" y="626"/>
                  <a:pt x="1038" y="526"/>
                </a:cubicBezTo>
                <a:cubicBezTo>
                  <a:pt x="1038" y="456"/>
                  <a:pt x="997" y="392"/>
                  <a:pt x="934" y="362"/>
                </a:cubicBezTo>
                <a:cubicBezTo>
                  <a:pt x="931" y="361"/>
                  <a:pt x="929" y="360"/>
                  <a:pt x="926" y="358"/>
                </a:cubicBezTo>
                <a:cubicBezTo>
                  <a:pt x="915" y="353"/>
                  <a:pt x="909" y="340"/>
                  <a:pt x="914" y="328"/>
                </a:cubicBezTo>
                <a:cubicBezTo>
                  <a:pt x="919" y="316"/>
                  <a:pt x="932" y="311"/>
                  <a:pt x="945" y="316"/>
                </a:cubicBezTo>
                <a:cubicBezTo>
                  <a:pt x="948" y="317"/>
                  <a:pt x="951" y="318"/>
                  <a:pt x="954" y="320"/>
                </a:cubicBezTo>
                <a:cubicBezTo>
                  <a:pt x="1033" y="357"/>
                  <a:pt x="1084" y="438"/>
                  <a:pt x="1084" y="526"/>
                </a:cubicBezTo>
                <a:cubicBezTo>
                  <a:pt x="1084" y="651"/>
                  <a:pt x="982" y="753"/>
                  <a:pt x="856" y="753"/>
                </a:cubicBezTo>
                <a:lnTo>
                  <a:pt x="256" y="753"/>
                </a:lnTo>
                <a:cubicBezTo>
                  <a:pt x="115" y="753"/>
                  <a:pt x="0" y="638"/>
                  <a:pt x="0" y="497"/>
                </a:cubicBezTo>
                <a:cubicBezTo>
                  <a:pt x="0" y="355"/>
                  <a:pt x="115" y="240"/>
                  <a:pt x="256" y="240"/>
                </a:cubicBezTo>
                <a:cubicBezTo>
                  <a:pt x="257" y="240"/>
                  <a:pt x="259" y="240"/>
                  <a:pt x="260" y="240"/>
                </a:cubicBezTo>
                <a:cubicBezTo>
                  <a:pt x="273" y="176"/>
                  <a:pt x="307" y="118"/>
                  <a:pt x="356" y="75"/>
                </a:cubicBezTo>
                <a:cubicBezTo>
                  <a:pt x="411" y="26"/>
                  <a:pt x="482" y="0"/>
                  <a:pt x="556" y="0"/>
                </a:cubicBezTo>
              </a:path>
            </a:pathLst>
          </a:custGeom>
          <a:solidFill>
            <a:srgbClr val="40B0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52" name="picture 4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sp>
        <p:nvSpPr>
          <p:cNvPr id="454" name="textbox 454"/>
          <p:cNvSpPr/>
          <p:nvPr/>
        </p:nvSpPr>
        <p:spPr>
          <a:xfrm>
            <a:off x="3644989" y="1728800"/>
            <a:ext cx="585469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51130" indent="-139065" algn="l" rtl="0" eaLnBrk="0">
              <a:lnSpc>
                <a:spcPct val="99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故障报警</a:t>
            </a:r>
            <a:r>
              <a:rPr sz="1100" kern="0" spc="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endParaRPr lang="en-US" altLang="en-US" sz="1100" dirty="0"/>
          </a:p>
        </p:txBody>
      </p:sp>
      <p:sp>
        <p:nvSpPr>
          <p:cNvPr id="456" name="textbox 456"/>
          <p:cNvSpPr/>
          <p:nvPr/>
        </p:nvSpPr>
        <p:spPr>
          <a:xfrm>
            <a:off x="5730810" y="1728800"/>
            <a:ext cx="584834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51130" indent="-139065" algn="l" rtl="0" eaLnBrk="0">
              <a:lnSpc>
                <a:spcPct val="99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优化运行</a:t>
            </a:r>
            <a:r>
              <a:rPr sz="11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endParaRPr lang="en-US" altLang="en-US" sz="1100" dirty="0"/>
          </a:p>
        </p:txBody>
      </p:sp>
      <p:sp>
        <p:nvSpPr>
          <p:cNvPr id="458" name="textbox 458"/>
          <p:cNvSpPr/>
          <p:nvPr/>
        </p:nvSpPr>
        <p:spPr>
          <a:xfrm>
            <a:off x="6795732" y="1728800"/>
            <a:ext cx="584834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51130" indent="-139065" algn="l" rtl="0" eaLnBrk="0">
              <a:lnSpc>
                <a:spcPct val="99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故障预警</a:t>
            </a:r>
            <a:r>
              <a:rPr sz="11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endParaRPr lang="en-US" altLang="en-US" sz="1100" dirty="0"/>
          </a:p>
        </p:txBody>
      </p:sp>
      <p:sp>
        <p:nvSpPr>
          <p:cNvPr id="460" name="textbox 460"/>
          <p:cNvSpPr/>
          <p:nvPr/>
        </p:nvSpPr>
        <p:spPr>
          <a:xfrm>
            <a:off x="4691790" y="1728800"/>
            <a:ext cx="584200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51130" indent="-139065" algn="l" rtl="0" eaLnBrk="0">
              <a:lnSpc>
                <a:spcPct val="99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设备状态</a:t>
            </a:r>
            <a:r>
              <a:rPr sz="11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</a:t>
            </a:r>
            <a:endParaRPr lang="en-US" altLang="en-US" sz="1100" dirty="0"/>
          </a:p>
        </p:txBody>
      </p:sp>
      <p:pic>
        <p:nvPicPr>
          <p:cNvPr id="462" name="picture 4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220967" y="976884"/>
            <a:ext cx="722375" cy="228600"/>
          </a:xfrm>
          <a:prstGeom prst="rect">
            <a:avLst/>
          </a:prstGeom>
        </p:spPr>
      </p:pic>
      <p:sp>
        <p:nvSpPr>
          <p:cNvPr id="464" name="textbox 464"/>
          <p:cNvSpPr/>
          <p:nvPr/>
        </p:nvSpPr>
        <p:spPr>
          <a:xfrm>
            <a:off x="1397914" y="2247087"/>
            <a:ext cx="785494" cy="2044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运维云平台</a:t>
            </a:r>
            <a:endParaRPr lang="en-US" altLang="en-US" sz="1200" dirty="0"/>
          </a:p>
        </p:txBody>
      </p:sp>
      <p:sp>
        <p:nvSpPr>
          <p:cNvPr id="466" name="path"/>
          <p:cNvSpPr/>
          <p:nvPr/>
        </p:nvSpPr>
        <p:spPr>
          <a:xfrm>
            <a:off x="5173979" y="4029455"/>
            <a:ext cx="227076" cy="399287"/>
          </a:xfrm>
          <a:custGeom>
            <a:avLst/>
            <a:gdLst/>
            <a:ahLst/>
            <a:cxnLst/>
            <a:rect l="0" t="0" r="0" b="0"/>
            <a:pathLst>
              <a:path w="357" h="628">
                <a:moveTo>
                  <a:pt x="357" y="178"/>
                </a:moveTo>
                <a:lnTo>
                  <a:pt x="178" y="0"/>
                </a:lnTo>
                <a:lnTo>
                  <a:pt x="0" y="178"/>
                </a:lnTo>
                <a:lnTo>
                  <a:pt x="89" y="178"/>
                </a:lnTo>
                <a:lnTo>
                  <a:pt x="89" y="450"/>
                </a:lnTo>
                <a:lnTo>
                  <a:pt x="0" y="450"/>
                </a:lnTo>
                <a:lnTo>
                  <a:pt x="178" y="628"/>
                </a:lnTo>
                <a:lnTo>
                  <a:pt x="357" y="450"/>
                </a:lnTo>
                <a:lnTo>
                  <a:pt x="268" y="450"/>
                </a:lnTo>
                <a:lnTo>
                  <a:pt x="268" y="178"/>
                </a:lnTo>
                <a:lnTo>
                  <a:pt x="357" y="178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68" name="textbox 468"/>
          <p:cNvSpPr/>
          <p:nvPr/>
        </p:nvSpPr>
        <p:spPr>
          <a:xfrm>
            <a:off x="5730669" y="2429586"/>
            <a:ext cx="584834" cy="1898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检修工单</a:t>
            </a:r>
            <a:endParaRPr lang="en-US" altLang="en-US" sz="1100" dirty="0"/>
          </a:p>
        </p:txBody>
      </p:sp>
      <p:sp>
        <p:nvSpPr>
          <p:cNvPr id="470" name="textbox 470"/>
          <p:cNvSpPr/>
          <p:nvPr/>
        </p:nvSpPr>
        <p:spPr>
          <a:xfrm>
            <a:off x="3645691" y="2429586"/>
            <a:ext cx="584834" cy="1898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设备台账</a:t>
            </a:r>
            <a:endParaRPr lang="en-US" altLang="en-US" sz="1100" dirty="0"/>
          </a:p>
        </p:txBody>
      </p:sp>
      <p:sp>
        <p:nvSpPr>
          <p:cNvPr id="472" name="textbox 472"/>
          <p:cNvSpPr/>
          <p:nvPr/>
        </p:nvSpPr>
        <p:spPr>
          <a:xfrm>
            <a:off x="6795732" y="2429586"/>
            <a:ext cx="584834" cy="1898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巡检系统</a:t>
            </a:r>
            <a:endParaRPr lang="en-US" altLang="en-US" sz="1100" dirty="0"/>
          </a:p>
        </p:txBody>
      </p:sp>
      <p:sp>
        <p:nvSpPr>
          <p:cNvPr id="474" name="textbox 474"/>
          <p:cNvSpPr/>
          <p:nvPr/>
        </p:nvSpPr>
        <p:spPr>
          <a:xfrm>
            <a:off x="4691088" y="2429586"/>
            <a:ext cx="584834" cy="1892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1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故障处理</a:t>
            </a:r>
            <a:endParaRPr lang="en-US" altLang="en-US" sz="1100" dirty="0"/>
          </a:p>
        </p:txBody>
      </p:sp>
      <p:sp>
        <p:nvSpPr>
          <p:cNvPr id="476" name="path"/>
          <p:cNvSpPr/>
          <p:nvPr/>
        </p:nvSpPr>
        <p:spPr>
          <a:xfrm>
            <a:off x="5160263" y="3310128"/>
            <a:ext cx="240792" cy="344424"/>
          </a:xfrm>
          <a:custGeom>
            <a:avLst/>
            <a:gdLst/>
            <a:ahLst/>
            <a:cxnLst/>
            <a:rect l="0" t="0" r="0" b="0"/>
            <a:pathLst>
              <a:path w="379" h="542">
                <a:moveTo>
                  <a:pt x="379" y="189"/>
                </a:moveTo>
                <a:lnTo>
                  <a:pt x="189" y="0"/>
                </a:lnTo>
                <a:lnTo>
                  <a:pt x="0" y="189"/>
                </a:lnTo>
                <a:lnTo>
                  <a:pt x="94" y="189"/>
                </a:lnTo>
                <a:lnTo>
                  <a:pt x="94" y="352"/>
                </a:lnTo>
                <a:lnTo>
                  <a:pt x="0" y="352"/>
                </a:lnTo>
                <a:lnTo>
                  <a:pt x="189" y="542"/>
                </a:lnTo>
                <a:lnTo>
                  <a:pt x="379" y="352"/>
                </a:lnTo>
                <a:lnTo>
                  <a:pt x="284" y="352"/>
                </a:lnTo>
                <a:lnTo>
                  <a:pt x="284" y="189"/>
                </a:lnTo>
                <a:lnTo>
                  <a:pt x="379" y="189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78" name="path"/>
          <p:cNvSpPr/>
          <p:nvPr/>
        </p:nvSpPr>
        <p:spPr>
          <a:xfrm>
            <a:off x="2538983" y="1191767"/>
            <a:ext cx="198120" cy="320040"/>
          </a:xfrm>
          <a:custGeom>
            <a:avLst/>
            <a:gdLst/>
            <a:ahLst/>
            <a:cxnLst/>
            <a:rect l="0" t="0" r="0" b="0"/>
            <a:pathLst>
              <a:path w="312" h="504">
                <a:moveTo>
                  <a:pt x="0" y="156"/>
                </a:moveTo>
                <a:lnTo>
                  <a:pt x="156" y="0"/>
                </a:lnTo>
                <a:lnTo>
                  <a:pt x="312" y="156"/>
                </a:lnTo>
                <a:lnTo>
                  <a:pt x="234" y="156"/>
                </a:lnTo>
                <a:lnTo>
                  <a:pt x="234" y="347"/>
                </a:lnTo>
                <a:lnTo>
                  <a:pt x="312" y="347"/>
                </a:lnTo>
                <a:lnTo>
                  <a:pt x="156" y="504"/>
                </a:lnTo>
                <a:lnTo>
                  <a:pt x="0" y="347"/>
                </a:lnTo>
                <a:lnTo>
                  <a:pt x="78" y="347"/>
                </a:lnTo>
                <a:lnTo>
                  <a:pt x="78" y="156"/>
                </a:lnTo>
                <a:lnTo>
                  <a:pt x="0" y="156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0" name="path"/>
          <p:cNvSpPr/>
          <p:nvPr/>
        </p:nvSpPr>
        <p:spPr>
          <a:xfrm>
            <a:off x="7085076" y="1165859"/>
            <a:ext cx="198120" cy="318516"/>
          </a:xfrm>
          <a:custGeom>
            <a:avLst/>
            <a:gdLst/>
            <a:ahLst/>
            <a:cxnLst/>
            <a:rect l="0" t="0" r="0" b="0"/>
            <a:pathLst>
              <a:path w="312" h="501">
                <a:moveTo>
                  <a:pt x="0" y="156"/>
                </a:moveTo>
                <a:lnTo>
                  <a:pt x="155" y="0"/>
                </a:lnTo>
                <a:lnTo>
                  <a:pt x="312" y="156"/>
                </a:lnTo>
                <a:lnTo>
                  <a:pt x="234" y="156"/>
                </a:lnTo>
                <a:lnTo>
                  <a:pt x="234" y="345"/>
                </a:lnTo>
                <a:lnTo>
                  <a:pt x="312" y="345"/>
                </a:lnTo>
                <a:lnTo>
                  <a:pt x="155" y="501"/>
                </a:lnTo>
                <a:lnTo>
                  <a:pt x="0" y="345"/>
                </a:lnTo>
                <a:lnTo>
                  <a:pt x="78" y="345"/>
                </a:lnTo>
                <a:lnTo>
                  <a:pt x="78" y="156"/>
                </a:lnTo>
                <a:lnTo>
                  <a:pt x="0" y="156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82" name="path"/>
          <p:cNvSpPr/>
          <p:nvPr/>
        </p:nvSpPr>
        <p:spPr>
          <a:xfrm>
            <a:off x="4617720" y="1179576"/>
            <a:ext cx="196595" cy="318515"/>
          </a:xfrm>
          <a:custGeom>
            <a:avLst/>
            <a:gdLst/>
            <a:ahLst/>
            <a:cxnLst/>
            <a:rect l="0" t="0" r="0" b="0"/>
            <a:pathLst>
              <a:path w="309" h="501">
                <a:moveTo>
                  <a:pt x="0" y="154"/>
                </a:moveTo>
                <a:lnTo>
                  <a:pt x="154" y="0"/>
                </a:lnTo>
                <a:lnTo>
                  <a:pt x="309" y="154"/>
                </a:lnTo>
                <a:lnTo>
                  <a:pt x="232" y="154"/>
                </a:lnTo>
                <a:lnTo>
                  <a:pt x="232" y="346"/>
                </a:lnTo>
                <a:lnTo>
                  <a:pt x="309" y="346"/>
                </a:lnTo>
                <a:lnTo>
                  <a:pt x="154" y="501"/>
                </a:lnTo>
                <a:lnTo>
                  <a:pt x="0" y="346"/>
                </a:lnTo>
                <a:lnTo>
                  <a:pt x="77" y="346"/>
                </a:lnTo>
                <a:lnTo>
                  <a:pt x="77" y="154"/>
                </a:lnTo>
                <a:lnTo>
                  <a:pt x="0" y="154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picture 4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27531" y="844296"/>
            <a:ext cx="7749540" cy="3671315"/>
          </a:xfrm>
          <a:prstGeom prst="rect">
            <a:avLst/>
          </a:prstGeom>
        </p:spPr>
      </p:pic>
      <p:sp>
        <p:nvSpPr>
          <p:cNvPr id="486" name="textbox 486"/>
          <p:cNvSpPr/>
          <p:nvPr/>
        </p:nvSpPr>
        <p:spPr>
          <a:xfrm>
            <a:off x="404755" y="4742478"/>
            <a:ext cx="7994015" cy="2336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algn="r" rtl="0" eaLnBrk="0">
              <a:lnSpc>
                <a:spcPct val="97000"/>
              </a:lnSpc>
            </a:pPr>
            <a:r>
              <a:rPr sz="1400" kern="0" spc="-4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功能特点：  </a:t>
            </a: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通过地图直观显示所有电房实时状态，包括：正常、离线、报警、检修、工单等多种状态。</a:t>
            </a:r>
            <a:endParaRPr lang="en-US" altLang="en-US" sz="1400" dirty="0"/>
          </a:p>
        </p:txBody>
      </p:sp>
      <p:sp>
        <p:nvSpPr>
          <p:cNvPr id="488" name="textbox 488"/>
          <p:cNvSpPr/>
          <p:nvPr/>
        </p:nvSpPr>
        <p:spPr>
          <a:xfrm>
            <a:off x="1258468" y="243636"/>
            <a:ext cx="3094354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智能配电房监测系统-地</a:t>
            </a: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图首页</a:t>
            </a:r>
            <a:endParaRPr lang="en-US" altLang="en-US" sz="1800" dirty="0"/>
          </a:p>
        </p:txBody>
      </p:sp>
      <p:sp>
        <p:nvSpPr>
          <p:cNvPr id="490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92" name="picture 4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picture 4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51459" y="757428"/>
            <a:ext cx="6192011" cy="3147059"/>
          </a:xfrm>
          <a:prstGeom prst="rect">
            <a:avLst/>
          </a:prstGeom>
        </p:spPr>
      </p:pic>
      <p:sp>
        <p:nvSpPr>
          <p:cNvPr id="496" name="textbox 496"/>
          <p:cNvSpPr/>
          <p:nvPr/>
        </p:nvSpPr>
        <p:spPr>
          <a:xfrm>
            <a:off x="6669003" y="1384370"/>
            <a:ext cx="2234564" cy="31934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3970" algn="l" rtl="0" eaLnBrk="0">
              <a:lnSpc>
                <a:spcPct val="89000"/>
              </a:lnSpc>
            </a:pPr>
            <a:r>
              <a:rPr sz="11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设备工况监测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：包括变压器，开关</a:t>
            </a:r>
            <a:endParaRPr lang="en-US" altLang="en-US" sz="1100" dirty="0"/>
          </a:p>
          <a:p>
            <a:pPr marL="13335" algn="l" rtl="0" eaLnBrk="0">
              <a:lnSpc>
                <a:spcPts val="1980"/>
              </a:lnSpc>
            </a:pPr>
            <a:r>
              <a:rPr sz="11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柜设备工作状态；</a:t>
            </a:r>
            <a:endParaRPr lang="en-US" altLang="en-US" sz="1100" dirty="0"/>
          </a:p>
          <a:p>
            <a:pPr algn="r" rtl="0" eaLnBrk="0">
              <a:lnSpc>
                <a:spcPct val="89000"/>
              </a:lnSpc>
              <a:spcBef>
                <a:spcPts val="805"/>
              </a:spcBef>
            </a:pPr>
            <a:r>
              <a:rPr sz="1100" kern="0" spc="-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电能量监测：</a:t>
            </a:r>
            <a:r>
              <a:rPr sz="1100" kern="0" spc="1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三相电压电流，有功，</a:t>
            </a:r>
            <a:endParaRPr lang="en-US" altLang="en-US" sz="1100" dirty="0"/>
          </a:p>
          <a:p>
            <a:pPr marL="13970" algn="l" rtl="0" eaLnBrk="0">
              <a:lnSpc>
                <a:spcPts val="1980"/>
              </a:lnSpc>
            </a:pPr>
            <a:r>
              <a:rPr sz="1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无功等；</a:t>
            </a:r>
            <a:endParaRPr lang="en-US" altLang="en-US" sz="1000" dirty="0"/>
          </a:p>
          <a:p>
            <a:pPr algn="r" rtl="0" eaLnBrk="0">
              <a:lnSpc>
                <a:spcPct val="97000"/>
              </a:lnSpc>
              <a:spcBef>
                <a:spcPts val="815"/>
              </a:spcBef>
            </a:pPr>
            <a:r>
              <a:rPr sz="1100" kern="0" spc="-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电能质量监测：</a:t>
            </a:r>
            <a:r>
              <a:rPr sz="1100" kern="0" spc="27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电压闪变，谐波等；</a:t>
            </a:r>
            <a:endParaRPr lang="en-US" altLang="en-US" sz="1100" dirty="0"/>
          </a:p>
          <a:p>
            <a:pPr marL="13970" algn="l" rtl="0" eaLnBrk="0">
              <a:lnSpc>
                <a:spcPct val="89000"/>
              </a:lnSpc>
              <a:spcBef>
                <a:spcPts val="695"/>
              </a:spcBef>
            </a:pPr>
            <a:r>
              <a:rPr sz="11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设备状态监测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：主要包括配网变压</a:t>
            </a:r>
            <a:endParaRPr lang="en-US" altLang="en-US" sz="1100" dirty="0"/>
          </a:p>
          <a:p>
            <a:pPr marL="13335" indent="-635" algn="l" rtl="0" eaLnBrk="0">
              <a:lnSpc>
                <a:spcPct val="153000"/>
              </a:lnSpc>
              <a:spcBef>
                <a:spcPts val="25"/>
              </a:spcBef>
            </a:pP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器、开关柜、低压配电柜等设备的    局放、测温等监测数据</a:t>
            </a:r>
            <a:endParaRPr lang="en-US" altLang="en-US" sz="1100" dirty="0"/>
          </a:p>
          <a:p>
            <a:pPr algn="r" rtl="0" eaLnBrk="0">
              <a:lnSpc>
                <a:spcPct val="89000"/>
              </a:lnSpc>
              <a:spcBef>
                <a:spcPts val="705"/>
              </a:spcBef>
            </a:pPr>
            <a:r>
              <a:rPr sz="1100" kern="0" spc="-5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环境监测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：主要包括配电房的温度、</a:t>
            </a:r>
            <a:endParaRPr lang="en-US" altLang="en-US" sz="1100" dirty="0"/>
          </a:p>
          <a:p>
            <a:pPr marL="13335" algn="l" rtl="0" eaLnBrk="0">
              <a:lnSpc>
                <a:spcPts val="1980"/>
              </a:lnSpc>
            </a:pP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湿度、臭氧、</a:t>
            </a:r>
            <a:r>
              <a:rPr sz="11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SF6、烟</a:t>
            </a:r>
            <a:r>
              <a:rPr sz="11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雾、水浸、</a:t>
            </a:r>
            <a:endParaRPr lang="en-US" altLang="en-US" sz="1100" dirty="0"/>
          </a:p>
          <a:p>
            <a:pPr marL="12700" algn="l" rtl="0" eaLnBrk="0">
              <a:lnSpc>
                <a:spcPct val="98000"/>
              </a:lnSpc>
              <a:spcBef>
                <a:spcPts val="800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风机管理</a:t>
            </a:r>
            <a:endParaRPr lang="en-US" altLang="en-US" sz="1100" dirty="0"/>
          </a:p>
          <a:p>
            <a:pPr marL="20320" algn="l" rtl="0" eaLnBrk="0">
              <a:lnSpc>
                <a:spcPct val="98000"/>
              </a:lnSpc>
              <a:spcBef>
                <a:spcPts val="690"/>
              </a:spcBef>
            </a:pPr>
            <a:r>
              <a:rPr sz="10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电源监测：</a:t>
            </a:r>
            <a:r>
              <a:rPr sz="1000" kern="0" spc="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包括直流屏，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UPS等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</a:t>
            </a:r>
            <a:endParaRPr lang="en-US" altLang="en-US" sz="1000" dirty="0"/>
          </a:p>
          <a:p>
            <a:pPr marL="12700" algn="l" rtl="0" eaLnBrk="0">
              <a:lnSpc>
                <a:spcPts val="1980"/>
              </a:lnSpc>
            </a:pPr>
            <a:r>
              <a:rPr sz="10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测；</a:t>
            </a:r>
            <a:endParaRPr lang="en-US" altLang="en-US" sz="1000" dirty="0"/>
          </a:p>
        </p:txBody>
      </p:sp>
      <p:sp>
        <p:nvSpPr>
          <p:cNvPr id="498" name="textbox 498"/>
          <p:cNvSpPr/>
          <p:nvPr/>
        </p:nvSpPr>
        <p:spPr>
          <a:xfrm>
            <a:off x="2564542" y="4080605"/>
            <a:ext cx="3800475" cy="692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7000"/>
              </a:lnSpc>
            </a:pPr>
            <a:r>
              <a:rPr sz="11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安防状态监测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：主要包括安防入侵监测信息、视频监控信息等</a:t>
            </a:r>
            <a:endParaRPr lang="en-US" altLang="en-US" sz="1100" dirty="0"/>
          </a:p>
          <a:p>
            <a:pPr marL="13335" algn="l" rtl="0" eaLnBrk="0">
              <a:lnSpc>
                <a:spcPct val="97000"/>
              </a:lnSpc>
              <a:spcBef>
                <a:spcPts val="705"/>
              </a:spcBef>
            </a:pPr>
            <a:r>
              <a:rPr sz="11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实时告警： 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设备状态，环境监测，</a:t>
            </a: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安防等产生的告警信息</a:t>
            </a:r>
            <a:endParaRPr lang="en-US" altLang="en-US" sz="1100" dirty="0"/>
          </a:p>
          <a:p>
            <a:pPr algn="l" rtl="0" eaLnBrk="0">
              <a:lnSpc>
                <a:spcPct val="116000"/>
              </a:lnSpc>
            </a:pPr>
            <a:endParaRPr lang="en-US" altLang="en-US" sz="500" dirty="0"/>
          </a:p>
          <a:p>
            <a:pPr marL="12700" algn="l" rtl="0" eaLnBrk="0">
              <a:lnSpc>
                <a:spcPct val="97000"/>
              </a:lnSpc>
              <a:spcBef>
                <a:spcPts val="0"/>
              </a:spcBef>
            </a:pPr>
            <a:r>
              <a:rPr sz="11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远程控制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：视频控制，</a:t>
            </a:r>
            <a:r>
              <a:rPr sz="11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门禁控制，照明控制，风机控制等</a:t>
            </a:r>
            <a:endParaRPr lang="en-US" altLang="en-US" sz="1100" dirty="0"/>
          </a:p>
        </p:txBody>
      </p:sp>
      <p:sp>
        <p:nvSpPr>
          <p:cNvPr id="500" name="textbox 500"/>
          <p:cNvSpPr/>
          <p:nvPr/>
        </p:nvSpPr>
        <p:spPr>
          <a:xfrm>
            <a:off x="1258468" y="243636"/>
            <a:ext cx="3094354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智能配电房监测系统-实</a:t>
            </a: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时监控</a:t>
            </a:r>
            <a:endParaRPr lang="en-US" altLang="en-US" sz="1800" dirty="0"/>
          </a:p>
        </p:txBody>
      </p:sp>
      <p:sp>
        <p:nvSpPr>
          <p:cNvPr id="502" name="textbox 502"/>
          <p:cNvSpPr/>
          <p:nvPr/>
        </p:nvSpPr>
        <p:spPr>
          <a:xfrm>
            <a:off x="6784847" y="662940"/>
            <a:ext cx="1273175" cy="422275"/>
          </a:xfrm>
          <a:prstGeom prst="rect">
            <a:avLst/>
          </a:prstGeom>
          <a:solidFill>
            <a:srgbClr val="0070C0">
              <a:alpha val="95294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700" dirty="0"/>
          </a:p>
          <a:p>
            <a:pPr marL="182880" algn="l" rtl="0" eaLnBrk="0">
              <a:lnSpc>
                <a:spcPct val="98000"/>
              </a:lnSpc>
              <a:spcBef>
                <a:spcPts val="0"/>
              </a:spcBef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功能特点</a:t>
            </a:r>
            <a:endParaRPr lang="en-US" altLang="en-US" sz="1800" dirty="0"/>
          </a:p>
        </p:txBody>
      </p:sp>
      <p:sp>
        <p:nvSpPr>
          <p:cNvPr id="504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06" name="picture 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8" name="table 508"/>
          <p:cNvGraphicFramePr>
            <a:graphicFrameLocks noGrp="1"/>
          </p:cNvGraphicFramePr>
          <p:nvPr/>
        </p:nvGraphicFramePr>
        <p:xfrm>
          <a:off x="137160" y="909192"/>
          <a:ext cx="8869045" cy="3700780"/>
        </p:xfrm>
        <a:graphic>
          <a:graphicData uri="http://schemas.openxmlformats.org/drawingml/2006/table">
            <a:tbl>
              <a:tblPr/>
              <a:tblGrid>
                <a:gridCol w="283209"/>
                <a:gridCol w="1478280"/>
                <a:gridCol w="7107555"/>
              </a:tblGrid>
              <a:tr h="295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93980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2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3307080" algn="l" rtl="0" eaLnBrk="0">
                        <a:lnSpc>
                          <a:spcPts val="1515"/>
                        </a:lnSpc>
                        <a:spcBef>
                          <a:spcPts val="5"/>
                        </a:spcBef>
                      </a:pPr>
                      <a:r>
                        <a:rPr sz="1200" b="1" kern="0" spc="8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监控量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895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500" dirty="0"/>
                    </a:p>
                    <a:p>
                      <a:pPr marL="114935" algn="l" rtl="0" eaLnBrk="0">
                        <a:lnSpc>
                          <a:spcPct val="90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4615" algn="l" rtl="0" eaLnBrk="0">
                        <a:lnSpc>
                          <a:spcPts val="1505"/>
                        </a:lnSpc>
                        <a:spcBef>
                          <a:spcPts val="0"/>
                        </a:spcBef>
                      </a:pP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变压器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4615" algn="l" rtl="0" eaLnBrk="0">
                        <a:lnSpc>
                          <a:spcPts val="1505"/>
                        </a:lnSpc>
                        <a:spcBef>
                          <a:spcPts val="0"/>
                        </a:spcBef>
                      </a:pP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温度监控、风机状态、保护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动作状态、告警状态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marL="10731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5250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开关柜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400" dirty="0"/>
                    </a:p>
                    <a:p>
                      <a:pPr marL="94615" indent="635" algn="l" rtl="0" eaLnBrk="0">
                        <a:lnSpc>
                          <a:spcPct val="106000"/>
                        </a:lnSpc>
                        <a:spcBef>
                          <a:spcPts val="0"/>
                        </a:spcBef>
                      </a:pP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开关的位置状态、手车的位置状态、弹簧储能状态、高压回路运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行的电压、电流、电度，局放，    </a:t>
                      </a: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温度等模拟量以及保护动作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、告警等信息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2895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marL="10922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6520" algn="l" rtl="0" eaLnBrk="0">
                        <a:lnSpc>
                          <a:spcPts val="1520"/>
                        </a:lnSpc>
                        <a:spcBef>
                          <a:spcPts val="5"/>
                        </a:spcBef>
                      </a:pP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配电柜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5250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开关的位置状态、低压回路运行的电压、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电流、电度、温度等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</a:tr>
              <a:tr h="2895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endParaRPr lang="en-US" altLang="en-US" sz="500" dirty="0"/>
                    </a:p>
                    <a:p>
                      <a:pPr marL="9906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4615" algn="l" rtl="0" eaLnBrk="0">
                        <a:lnSpc>
                          <a:spcPts val="1510"/>
                        </a:lnSpc>
                        <a:spcBef>
                          <a:spcPts val="0"/>
                        </a:spcBef>
                      </a:pPr>
                      <a:r>
                        <a:rPr sz="12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直流屏及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UPS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400" dirty="0"/>
                    </a:p>
                    <a:p>
                      <a:pPr marL="93980" algn="l" rtl="0" eaLnBrk="0">
                        <a:lnSpc>
                          <a:spcPts val="1505"/>
                        </a:lnSpc>
                        <a:spcBef>
                          <a:spcPts val="0"/>
                        </a:spcBef>
                      </a:pP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合闸母线、控制母线输出的电压、电流，</a:t>
                      </a:r>
                      <a:r>
                        <a:rPr sz="1200" kern="0" spc="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UPS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池电压，</a:t>
                      </a:r>
                      <a:r>
                        <a:rPr sz="1200" kern="0" spc="2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电池温度，充电器运行状态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111760" algn="l" rtl="0" eaLnBrk="0">
                        <a:lnSpc>
                          <a:spcPct val="88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ts val="1505"/>
                        </a:lnSpc>
                        <a:spcBef>
                          <a:spcPts val="0"/>
                        </a:spcBef>
                      </a:pP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电量采集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ts val="1460"/>
                        </a:lnSpc>
                        <a:spcBef>
                          <a:spcPts val="0"/>
                        </a:spcBef>
                      </a:pP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电压、电流、有（无）功功率、功率因数</a:t>
                      </a:r>
                      <a:endParaRPr lang="en-US" altLang="en-US" sz="1200" dirty="0"/>
                    </a:p>
                    <a:p>
                      <a:pPr marL="94615" indent="1905" algn="l" rtl="0" eaLnBrk="0">
                        <a:lnSpc>
                          <a:spcPct val="106000"/>
                        </a:lnSpc>
                        <a:spcBef>
                          <a:spcPts val="105"/>
                        </a:spcBef>
                      </a:pP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三段式过流、零流、涌流检测，重合闸，过压保护，过负荷告警，</a:t>
                      </a:r>
                      <a:r>
                        <a:rPr sz="120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PT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断线/失压告警；          </a:t>
                      </a:r>
                      <a:r>
                        <a:rPr sz="12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</a:t>
                      </a:r>
                      <a:r>
                        <a:rPr sz="12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故障报警，故障定位；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500" dirty="0"/>
                    </a:p>
                    <a:p>
                      <a:pPr marL="107315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102235" algn="l" rtl="0" eaLnBrk="0">
                        <a:lnSpc>
                          <a:spcPts val="1505"/>
                        </a:lnSpc>
                      </a:pP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电能质量采集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95250" indent="6985" algn="l" rtl="0" eaLnBrk="0">
                        <a:lnSpc>
                          <a:spcPct val="105000"/>
                        </a:lnSpc>
                        <a:spcBef>
                          <a:spcPts val="0"/>
                        </a:spcBef>
                      </a:pP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电压、频率偏差；电压闪变：电压长时闪</a:t>
                      </a: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变、电压短时闪变；三相不平衡：电压、电流各序分      量及不平衡度；谐波：电压、电流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总谐波畸变率、  2～50次谐波电压、电流有效值（含有率</a:t>
                      </a:r>
                      <a:r>
                        <a:rPr sz="12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）；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2895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500" dirty="0"/>
                    </a:p>
                    <a:p>
                      <a:pPr marL="106680" algn="l" rtl="0" eaLnBrk="0">
                        <a:lnSpc>
                          <a:spcPct val="88000"/>
                        </a:lnSpc>
                        <a:spcBef>
                          <a:spcPts val="5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93980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环境监控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94615" algn="l" rtl="0" eaLnBrk="0">
                        <a:lnSpc>
                          <a:spcPts val="1500"/>
                        </a:lnSpc>
                        <a:spcBef>
                          <a:spcPts val="5"/>
                        </a:spcBef>
                      </a:pP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温度，湿度，烟感，</a:t>
                      </a:r>
                      <a:r>
                        <a:rPr sz="12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SF</a:t>
                      </a:r>
                      <a:r>
                        <a:rPr sz="12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6，臭氧，水浸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</a:tr>
              <a:tr h="2895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500" dirty="0"/>
                    </a:p>
                    <a:p>
                      <a:pPr marL="105410" algn="l" rtl="0" eaLnBrk="0">
                        <a:lnSpc>
                          <a:spcPct val="89000"/>
                        </a:lnSpc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95250" algn="l" rtl="0" eaLnBrk="0">
                        <a:lnSpc>
                          <a:spcPts val="1505"/>
                        </a:lnSpc>
                        <a:spcBef>
                          <a:spcPts val="5"/>
                        </a:spcBef>
                      </a:pP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设备状态监控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94615" algn="l" rtl="0" eaLnBrk="0">
                        <a:lnSpc>
                          <a:spcPts val="1500"/>
                        </a:lnSpc>
                        <a:spcBef>
                          <a:spcPts val="5"/>
                        </a:spcBef>
                      </a:pP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温度，局放等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4"/>
                    </a:solidFill>
                  </a:tcPr>
                </a:tc>
              </a:tr>
              <a:tr h="295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500" dirty="0"/>
                    </a:p>
                    <a:p>
                      <a:pPr marL="105410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12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93980" algn="l" rtl="0" eaLnBrk="0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sz="12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视频监控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400" dirty="0"/>
                    </a:p>
                    <a:p>
                      <a:pPr marL="93980" algn="l" rtl="0" eaLnBrk="0">
                        <a:lnSpc>
                          <a:spcPts val="1500"/>
                        </a:lnSpc>
                        <a:spcBef>
                          <a:spcPts val="0"/>
                        </a:spcBef>
                      </a:pPr>
                      <a:r>
                        <a:rPr sz="12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视频监控，视频录像，人脸识别，工作票识别，安全</a:t>
                      </a:r>
                      <a:r>
                        <a:rPr sz="12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帽识别，屏柜状态识别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5E8"/>
                    </a:solidFill>
                  </a:tcPr>
                </a:tc>
              </a:tr>
            </a:tbl>
          </a:graphicData>
        </a:graphic>
      </p:graphicFrame>
      <p:sp>
        <p:nvSpPr>
          <p:cNvPr id="510" name="textbox 510"/>
          <p:cNvSpPr/>
          <p:nvPr/>
        </p:nvSpPr>
        <p:spPr>
          <a:xfrm>
            <a:off x="1258468" y="243636"/>
            <a:ext cx="3094354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智能配电房监测系统-实</a:t>
            </a: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时监控</a:t>
            </a:r>
            <a:endParaRPr lang="en-US" altLang="en-US" sz="1800" dirty="0"/>
          </a:p>
        </p:txBody>
      </p:sp>
      <p:sp>
        <p:nvSpPr>
          <p:cNvPr id="512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14" name="picture 5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picture 5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43628" y="844295"/>
            <a:ext cx="3814571" cy="2328672"/>
          </a:xfrm>
          <a:prstGeom prst="rect">
            <a:avLst/>
          </a:prstGeom>
        </p:spPr>
      </p:pic>
      <p:pic>
        <p:nvPicPr>
          <p:cNvPr id="518" name="picture 5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11123" y="903732"/>
            <a:ext cx="3672840" cy="2388107"/>
          </a:xfrm>
          <a:prstGeom prst="rect">
            <a:avLst/>
          </a:prstGeom>
        </p:spPr>
      </p:pic>
      <p:sp>
        <p:nvSpPr>
          <p:cNvPr id="520" name="textbox 520"/>
          <p:cNvSpPr/>
          <p:nvPr/>
        </p:nvSpPr>
        <p:spPr>
          <a:xfrm>
            <a:off x="2073648" y="3638162"/>
            <a:ext cx="6165215" cy="1194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400" kern="0" spc="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</a:t>
            </a:r>
            <a:r>
              <a:rPr sz="1400" kern="0" spc="-26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历史数据趋势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：通过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记录设备运行参数的历史记录，用户可以通过时间选</a:t>
            </a:r>
            <a:endParaRPr lang="en-US" altLang="en-US" sz="1400" dirty="0"/>
          </a:p>
          <a:p>
            <a:pPr marL="286385" algn="l" rtl="0" eaLnBrk="0">
              <a:lnSpc>
                <a:spcPct val="152000"/>
              </a:lnSpc>
              <a:spcBef>
                <a:spcPts val="50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择，查看指定的多个设备参数的历史趋势曲线，了解设备当时的运行状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况。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极大的方便了设备的维护维修，</a:t>
            </a:r>
            <a:r>
              <a:rPr sz="1400" kern="0" spc="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也可以帮助用户分析事故原因，并对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设备状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况进行评估</a:t>
            </a:r>
            <a:endParaRPr lang="en-US" altLang="en-US" sz="1400" dirty="0"/>
          </a:p>
        </p:txBody>
      </p:sp>
      <p:sp>
        <p:nvSpPr>
          <p:cNvPr id="522" name="textbox 522"/>
          <p:cNvSpPr/>
          <p:nvPr/>
        </p:nvSpPr>
        <p:spPr>
          <a:xfrm>
            <a:off x="611123" y="4011167"/>
            <a:ext cx="1273175" cy="43306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700" dirty="0"/>
          </a:p>
          <a:p>
            <a:pPr marL="181610" algn="l" rtl="0" eaLnBrk="0">
              <a:lnSpc>
                <a:spcPct val="98000"/>
              </a:lnSpc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功能特点</a:t>
            </a:r>
            <a:endParaRPr lang="en-US" altLang="en-US" sz="1800" dirty="0"/>
          </a:p>
        </p:txBody>
      </p:sp>
      <p:sp>
        <p:nvSpPr>
          <p:cNvPr id="524" name="textbox 524"/>
          <p:cNvSpPr/>
          <p:nvPr/>
        </p:nvSpPr>
        <p:spPr>
          <a:xfrm>
            <a:off x="1260983" y="243636"/>
            <a:ext cx="1849754" cy="2908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设备历史数据监控</a:t>
            </a:r>
            <a:endParaRPr lang="en-US" altLang="en-US" sz="1800" dirty="0"/>
          </a:p>
        </p:txBody>
      </p:sp>
      <p:sp>
        <p:nvSpPr>
          <p:cNvPr id="526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28" name="picture 5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picture 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7868" y="1251204"/>
            <a:ext cx="5494020" cy="3386327"/>
          </a:xfrm>
          <a:prstGeom prst="rect">
            <a:avLst/>
          </a:prstGeom>
        </p:spPr>
      </p:pic>
      <p:sp>
        <p:nvSpPr>
          <p:cNvPr id="532" name="textbox 532"/>
          <p:cNvSpPr/>
          <p:nvPr/>
        </p:nvSpPr>
        <p:spPr>
          <a:xfrm>
            <a:off x="6178795" y="1502404"/>
            <a:ext cx="2754629" cy="34353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</a:t>
            </a:r>
            <a:r>
              <a:rPr sz="1400" kern="0" spc="-26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视频切换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：通过切换通道查切</a:t>
            </a:r>
            <a:endParaRPr lang="en-US" altLang="en-US" sz="1400" dirty="0"/>
          </a:p>
          <a:p>
            <a:pPr marL="285750" algn="l" rtl="0" eaLnBrk="0">
              <a:lnSpc>
                <a:spcPct val="154000"/>
              </a:lnSpc>
              <a:spcBef>
                <a:spcPts val="10"/>
              </a:spcBef>
            </a:pPr>
            <a:r>
              <a:rPr sz="14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换不同的视频窗口多角度查看，</a:t>
            </a:r>
            <a:r>
              <a:rPr sz="14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录像，抓拍，控制</a:t>
            </a:r>
            <a:endParaRPr lang="en-US" altLang="en-US" sz="1400" dirty="0"/>
          </a:p>
          <a:p>
            <a:pPr marL="12700" algn="l" rtl="0" eaLnBrk="0">
              <a:lnSpc>
                <a:spcPct val="89000"/>
              </a:lnSpc>
              <a:spcBef>
                <a:spcPts val="885"/>
              </a:spcBef>
            </a:pP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</a:t>
            </a:r>
            <a:r>
              <a:rPr sz="1400" kern="0" spc="-2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数据采集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：通过控制视频轨道</a:t>
            </a:r>
            <a:endParaRPr lang="en-US" altLang="en-US" sz="1400" dirty="0"/>
          </a:p>
          <a:p>
            <a:pPr marL="287020" algn="l" rtl="0" eaLnBrk="0">
              <a:lnSpc>
                <a:spcPts val="252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运行，实时采集数据</a:t>
            </a:r>
            <a:endParaRPr lang="en-US" altLang="en-US" sz="1400" dirty="0"/>
          </a:p>
          <a:p>
            <a:pPr marL="12700" algn="l" rtl="0" eaLnBrk="0">
              <a:lnSpc>
                <a:spcPct val="89000"/>
              </a:lnSpc>
              <a:spcBef>
                <a:spcPts val="1025"/>
              </a:spcBef>
            </a:pP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</a:t>
            </a:r>
            <a:r>
              <a:rPr sz="1400" kern="0" spc="-18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视频巡检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：通过监控t巡检配电</a:t>
            </a:r>
            <a:endParaRPr lang="en-US" altLang="en-US" sz="1400" dirty="0"/>
          </a:p>
          <a:p>
            <a:pPr marL="286385" indent="-635" algn="l" rtl="0" eaLnBrk="0">
              <a:lnSpc>
                <a:spcPct val="154000"/>
              </a:lnSpc>
              <a:spcBef>
                <a:spcPts val="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房替代部分现场巡检工作，减    少人员到达现场</a:t>
            </a:r>
            <a:endParaRPr lang="en-US" altLang="en-US" sz="1400" dirty="0"/>
          </a:p>
          <a:p>
            <a:pPr marL="12700" algn="l" rtl="0" eaLnBrk="0">
              <a:lnSpc>
                <a:spcPct val="89000"/>
              </a:lnSpc>
              <a:spcBef>
                <a:spcPts val="890"/>
              </a:spcBef>
            </a:pP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</a:t>
            </a:r>
            <a:r>
              <a:rPr sz="1400" kern="0" spc="-20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4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实时报警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：环境异常和设备异</a:t>
            </a:r>
            <a:endParaRPr lang="en-US" altLang="en-US" sz="1400" dirty="0"/>
          </a:p>
          <a:p>
            <a:pPr marL="287020" indent="6985" algn="l" rtl="0" eaLnBrk="0">
              <a:lnSpc>
                <a:spcPct val="154000"/>
              </a:lnSpc>
              <a:spcBef>
                <a:spcPts val="15"/>
              </a:spcBef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常，异常视频数据可自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动进行</a:t>
            </a: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本地保存并上传系统后台存储</a:t>
            </a:r>
            <a:endParaRPr lang="en-US" altLang="en-US" sz="1400" dirty="0"/>
          </a:p>
        </p:txBody>
      </p:sp>
      <p:sp>
        <p:nvSpPr>
          <p:cNvPr id="534" name="textbox 534"/>
          <p:cNvSpPr/>
          <p:nvPr/>
        </p:nvSpPr>
        <p:spPr>
          <a:xfrm>
            <a:off x="6804659" y="699516"/>
            <a:ext cx="1271269" cy="56705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lang="en-US" altLang="en-US" sz="1000" dirty="0"/>
          </a:p>
          <a:p>
            <a:pPr marL="182245" algn="l" rtl="0" eaLnBrk="0">
              <a:lnSpc>
                <a:spcPct val="98000"/>
              </a:lnSpc>
              <a:spcBef>
                <a:spcPts val="0"/>
              </a:spcBef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功能特点</a:t>
            </a:r>
            <a:endParaRPr lang="en-US" altLang="en-US" sz="1800" dirty="0"/>
          </a:p>
        </p:txBody>
      </p:sp>
      <p:sp>
        <p:nvSpPr>
          <p:cNvPr id="536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38" name="picture 5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sp>
        <p:nvSpPr>
          <p:cNvPr id="540" name="textbox 540"/>
          <p:cNvSpPr/>
          <p:nvPr/>
        </p:nvSpPr>
        <p:spPr>
          <a:xfrm>
            <a:off x="1259154" y="243636"/>
            <a:ext cx="937260" cy="291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视频监控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picture 5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491483" y="1048511"/>
            <a:ext cx="5401055" cy="2785872"/>
          </a:xfrm>
          <a:prstGeom prst="rect">
            <a:avLst/>
          </a:prstGeom>
        </p:spPr>
      </p:pic>
      <p:sp>
        <p:nvSpPr>
          <p:cNvPr id="544" name="textbox 544"/>
          <p:cNvSpPr/>
          <p:nvPr/>
        </p:nvSpPr>
        <p:spPr>
          <a:xfrm>
            <a:off x="455167" y="1607261"/>
            <a:ext cx="3013075" cy="21088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 </a:t>
            </a: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报警来源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：设备状态，环境监测，安防</a:t>
            </a:r>
            <a:endParaRPr lang="en-US" altLang="en-US" sz="1200" dirty="0"/>
          </a:p>
          <a:p>
            <a:pPr marL="287655" algn="l" rtl="0" eaLnBrk="0">
              <a:lnSpc>
                <a:spcPts val="216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等产生的告警信息</a:t>
            </a:r>
            <a:endParaRPr lang="en-US" altLang="en-US" sz="1200" dirty="0"/>
          </a:p>
          <a:p>
            <a:pPr marL="12700" algn="l" rtl="0" eaLnBrk="0">
              <a:lnSpc>
                <a:spcPct val="89000"/>
              </a:lnSpc>
              <a:spcBef>
                <a:spcPts val="880"/>
              </a:spcBef>
            </a:pP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 </a:t>
            </a: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报警通知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：通过消息通知弹出，告警铃</a:t>
            </a:r>
            <a:endParaRPr lang="en-US" altLang="en-US" sz="1200" dirty="0"/>
          </a:p>
          <a:p>
            <a:pPr marL="288290" algn="l" rtl="0" eaLnBrk="0">
              <a:lnSpc>
                <a:spcPts val="216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声播放，邮件，微信，短信等通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知用户</a:t>
            </a:r>
            <a:endParaRPr lang="en-US" altLang="en-US" sz="1200" dirty="0"/>
          </a:p>
          <a:p>
            <a:pPr marL="12700" algn="l" rtl="0" eaLnBrk="0">
              <a:lnSpc>
                <a:spcPct val="89000"/>
              </a:lnSpc>
              <a:spcBef>
                <a:spcPts val="880"/>
              </a:spcBef>
            </a:pP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 </a:t>
            </a: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报警区间设置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：针对不同的采集数据类</a:t>
            </a:r>
            <a:endParaRPr lang="en-US" altLang="en-US" sz="1200" dirty="0"/>
          </a:p>
          <a:p>
            <a:pPr marL="289560" algn="l" rtl="0" eaLnBrk="0">
              <a:lnSpc>
                <a:spcPts val="216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型，用户可以自定义配置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报警阈值</a:t>
            </a:r>
            <a:endParaRPr lang="en-US" altLang="en-US" sz="1200" dirty="0"/>
          </a:p>
          <a:p>
            <a:pPr marL="12700" algn="l" rtl="0" eaLnBrk="0">
              <a:lnSpc>
                <a:spcPct val="89000"/>
              </a:lnSpc>
              <a:spcBef>
                <a:spcPts val="880"/>
              </a:spcBef>
            </a:pPr>
            <a:r>
              <a:rPr sz="1200" kern="0" spc="-4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 </a:t>
            </a:r>
            <a:r>
              <a:rPr sz="1200" kern="0" spc="-4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快速产生故障抢修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通过确认是否报警，</a:t>
            </a:r>
            <a:endParaRPr lang="en-US" altLang="en-US" sz="1200" dirty="0"/>
          </a:p>
          <a:p>
            <a:pPr marL="290195" algn="l" rtl="0" eaLnBrk="0">
              <a:lnSpc>
                <a:spcPts val="216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上报故障，产生抢修单</a:t>
            </a:r>
            <a:endParaRPr lang="en-US" altLang="en-US" sz="1200" dirty="0"/>
          </a:p>
        </p:txBody>
      </p:sp>
      <p:sp>
        <p:nvSpPr>
          <p:cNvPr id="546" name="textbox 546"/>
          <p:cNvSpPr/>
          <p:nvPr/>
        </p:nvSpPr>
        <p:spPr>
          <a:xfrm>
            <a:off x="396240" y="963167"/>
            <a:ext cx="1271269" cy="36322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180340" algn="l" rtl="0" eaLnBrk="0">
              <a:lnSpc>
                <a:spcPct val="98000"/>
              </a:lnSpc>
              <a:spcBef>
                <a:spcPts val="5"/>
              </a:spcBef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功能特点</a:t>
            </a:r>
            <a:endParaRPr lang="en-US" altLang="en-US" sz="1800" dirty="0"/>
          </a:p>
        </p:txBody>
      </p:sp>
      <p:sp>
        <p:nvSpPr>
          <p:cNvPr id="548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50" name="picture 5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sp>
        <p:nvSpPr>
          <p:cNvPr id="552" name="textbox 552"/>
          <p:cNvSpPr/>
          <p:nvPr/>
        </p:nvSpPr>
        <p:spPr>
          <a:xfrm>
            <a:off x="1260297" y="243636"/>
            <a:ext cx="935989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实时报警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box 554"/>
          <p:cNvSpPr/>
          <p:nvPr/>
        </p:nvSpPr>
        <p:spPr>
          <a:xfrm>
            <a:off x="391160" y="3752799"/>
            <a:ext cx="8240394" cy="737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200" kern="0" spc="-3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 </a:t>
            </a:r>
            <a:r>
              <a:rPr sz="1200" kern="0" spc="-3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远程控制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：远程控制监测设备，包括摄像头，灯光，风机，门禁等；</a:t>
            </a:r>
            <a:endParaRPr lang="en-US" altLang="en-US" sz="1200" dirty="0"/>
          </a:p>
          <a:p>
            <a:pPr marL="12700" algn="l" rtl="0" eaLnBrk="0">
              <a:lnSpc>
                <a:spcPct val="89000"/>
              </a:lnSpc>
              <a:spcBef>
                <a:spcPts val="760"/>
              </a:spcBef>
            </a:pPr>
            <a:r>
              <a:rPr sz="1200" kern="0" spc="-20" dirty="0">
                <a:solidFill>
                  <a:srgbClr val="FF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 </a:t>
            </a:r>
            <a:r>
              <a:rPr sz="12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报警联动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：根据监测的数据，及预设的报警数据，启动相关设备，如湿度超标启动除湿机，</a:t>
            </a:r>
            <a:r>
              <a:rPr sz="12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SF6、O3超标启动风机，工</a:t>
            </a:r>
            <a:endParaRPr lang="en-US" altLang="en-US" sz="1200" dirty="0"/>
          </a:p>
          <a:p>
            <a:pPr marL="287655" algn="l" rtl="0" eaLnBrk="0">
              <a:lnSpc>
                <a:spcPts val="216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作人员正常进入启动灯光，非法入侵启动报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警等；可通过系统进行联动配置；</a:t>
            </a:r>
            <a:endParaRPr lang="en-US" altLang="en-US" sz="1200" dirty="0"/>
          </a:p>
        </p:txBody>
      </p:sp>
      <p:pic>
        <p:nvPicPr>
          <p:cNvPr id="556" name="picture 5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939028" y="1551432"/>
            <a:ext cx="1168907" cy="1150620"/>
          </a:xfrm>
          <a:prstGeom prst="rect">
            <a:avLst/>
          </a:prstGeom>
        </p:spPr>
      </p:pic>
      <p:pic>
        <p:nvPicPr>
          <p:cNvPr id="558" name="picture 5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13304" y="1588008"/>
            <a:ext cx="1231392" cy="1056131"/>
          </a:xfrm>
          <a:prstGeom prst="rect">
            <a:avLst/>
          </a:prstGeom>
        </p:spPr>
      </p:pic>
      <p:pic>
        <p:nvPicPr>
          <p:cNvPr id="560" name="picture 5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547615" y="1588008"/>
            <a:ext cx="1231391" cy="922019"/>
          </a:xfrm>
          <a:prstGeom prst="rect">
            <a:avLst/>
          </a:prstGeom>
        </p:spPr>
      </p:pic>
      <p:pic>
        <p:nvPicPr>
          <p:cNvPr id="562" name="picture 5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455419" y="1376171"/>
            <a:ext cx="665988" cy="1339596"/>
          </a:xfrm>
          <a:prstGeom prst="rect">
            <a:avLst/>
          </a:prstGeom>
        </p:spPr>
      </p:pic>
      <p:pic>
        <p:nvPicPr>
          <p:cNvPr id="564" name="picture 5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380731" y="1530096"/>
            <a:ext cx="746759" cy="1114043"/>
          </a:xfrm>
          <a:prstGeom prst="rect">
            <a:avLst/>
          </a:prstGeom>
        </p:spPr>
      </p:pic>
      <p:sp>
        <p:nvSpPr>
          <p:cNvPr id="566" name="textbox 566"/>
          <p:cNvSpPr/>
          <p:nvPr/>
        </p:nvSpPr>
        <p:spPr>
          <a:xfrm>
            <a:off x="330708" y="3107435"/>
            <a:ext cx="1577339" cy="36449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lang="en-US" altLang="en-US" sz="500" dirty="0"/>
          </a:p>
          <a:p>
            <a:pPr marL="334010" algn="l" rtl="0" eaLnBrk="0">
              <a:lnSpc>
                <a:spcPct val="98000"/>
              </a:lnSpc>
              <a:spcBef>
                <a:spcPts val="5"/>
              </a:spcBef>
            </a:pPr>
            <a:r>
              <a:rPr sz="18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功能特点</a:t>
            </a:r>
            <a:endParaRPr lang="en-US" altLang="en-US" sz="1800" dirty="0"/>
          </a:p>
        </p:txBody>
      </p:sp>
      <p:sp>
        <p:nvSpPr>
          <p:cNvPr id="568" name="textbox 568"/>
          <p:cNvSpPr/>
          <p:nvPr/>
        </p:nvSpPr>
        <p:spPr>
          <a:xfrm>
            <a:off x="1258925" y="243636"/>
            <a:ext cx="1623060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远程及联动控制</a:t>
            </a:r>
            <a:endParaRPr lang="en-US" altLang="en-US" sz="1800" dirty="0"/>
          </a:p>
        </p:txBody>
      </p:sp>
      <p:sp>
        <p:nvSpPr>
          <p:cNvPr id="570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72" name="picture 5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sp>
        <p:nvSpPr>
          <p:cNvPr id="574" name="textbox 574"/>
          <p:cNvSpPr/>
          <p:nvPr/>
        </p:nvSpPr>
        <p:spPr>
          <a:xfrm>
            <a:off x="2904855" y="1081913"/>
            <a:ext cx="1093469" cy="234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风机开关控制</a:t>
            </a:r>
            <a:endParaRPr lang="en-US" altLang="en-US" sz="1400" dirty="0"/>
          </a:p>
        </p:txBody>
      </p:sp>
      <p:sp>
        <p:nvSpPr>
          <p:cNvPr id="576" name="textbox 576"/>
          <p:cNvSpPr/>
          <p:nvPr/>
        </p:nvSpPr>
        <p:spPr>
          <a:xfrm>
            <a:off x="4464622" y="1086732"/>
            <a:ext cx="1090930" cy="234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照明开关控制</a:t>
            </a:r>
            <a:endParaRPr lang="en-US" altLang="en-US" sz="1400" dirty="0"/>
          </a:p>
        </p:txBody>
      </p:sp>
      <p:sp>
        <p:nvSpPr>
          <p:cNvPr id="578" name="textbox 578"/>
          <p:cNvSpPr/>
          <p:nvPr/>
        </p:nvSpPr>
        <p:spPr>
          <a:xfrm>
            <a:off x="1253359" y="1081913"/>
            <a:ext cx="1079500" cy="234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门禁开关控制</a:t>
            </a:r>
            <a:endParaRPr lang="en-US" altLang="en-US" sz="1400" dirty="0"/>
          </a:p>
        </p:txBody>
      </p:sp>
      <p:sp>
        <p:nvSpPr>
          <p:cNvPr id="580" name="textbox 580"/>
          <p:cNvSpPr/>
          <p:nvPr/>
        </p:nvSpPr>
        <p:spPr>
          <a:xfrm>
            <a:off x="6044470" y="1098924"/>
            <a:ext cx="736600" cy="2330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视频控制</a:t>
            </a:r>
            <a:endParaRPr lang="en-US" altLang="en-US" sz="1400" dirty="0"/>
          </a:p>
        </p:txBody>
      </p:sp>
      <p:sp>
        <p:nvSpPr>
          <p:cNvPr id="582" name="textbox 582"/>
          <p:cNvSpPr/>
          <p:nvPr/>
        </p:nvSpPr>
        <p:spPr>
          <a:xfrm>
            <a:off x="7443680" y="1098924"/>
            <a:ext cx="736600" cy="234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入侵报警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picture 5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15568" y="955547"/>
            <a:ext cx="2993136" cy="1976627"/>
          </a:xfrm>
          <a:prstGeom prst="rect">
            <a:avLst/>
          </a:prstGeom>
        </p:spPr>
      </p:pic>
      <p:pic>
        <p:nvPicPr>
          <p:cNvPr id="586" name="picture 5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12335" y="1021079"/>
            <a:ext cx="2880359" cy="1911095"/>
          </a:xfrm>
          <a:prstGeom prst="rect">
            <a:avLst/>
          </a:prstGeom>
        </p:spPr>
      </p:pic>
      <p:sp>
        <p:nvSpPr>
          <p:cNvPr id="588" name="textbox 588"/>
          <p:cNvSpPr/>
          <p:nvPr/>
        </p:nvSpPr>
        <p:spPr>
          <a:xfrm>
            <a:off x="2443827" y="3466154"/>
            <a:ext cx="4243704" cy="7924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</a:t>
            </a:r>
            <a:r>
              <a:rPr sz="1100" kern="0" spc="-6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多维度一体化设备台帐管理</a:t>
            </a:r>
            <a:r>
              <a:rPr sz="11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，让设备管理从此变的更便捷、更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高效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</a:t>
            </a:r>
            <a:r>
              <a:rPr sz="1100" kern="0" spc="-57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操作指引化</a:t>
            </a:r>
            <a:r>
              <a:rPr sz="11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，采集模版化</a:t>
            </a:r>
            <a:r>
              <a:rPr sz="11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，维护简单化</a:t>
            </a:r>
            <a:r>
              <a:rPr sz="11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，配置简单</a:t>
            </a:r>
            <a:endParaRPr lang="en-US" altLang="en-US" sz="1100" dirty="0"/>
          </a:p>
          <a:p>
            <a:pPr marL="12700" algn="l" rtl="0" eaLnBrk="0">
              <a:lnSpc>
                <a:spcPct val="97000"/>
              </a:lnSpc>
              <a:spcBef>
                <a:spcPts val="300"/>
              </a:spcBef>
            </a:pP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</a:t>
            </a:r>
            <a:r>
              <a:rPr sz="1100" kern="0" spc="-6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三维可视化</a:t>
            </a:r>
            <a:r>
              <a:rPr sz="11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，让我们多视角看</a:t>
            </a:r>
            <a:r>
              <a:rPr sz="11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</a:t>
            </a:r>
            <a:endParaRPr lang="en-US" altLang="en-US" sz="1100" dirty="0"/>
          </a:p>
          <a:p>
            <a:pPr marL="12700" algn="l" rtl="0" eaLnBrk="0">
              <a:lnSpc>
                <a:spcPct val="97000"/>
              </a:lnSpc>
              <a:spcBef>
                <a:spcPts val="300"/>
              </a:spcBef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</a:t>
            </a:r>
            <a:r>
              <a:rPr sz="1100" kern="0" spc="-62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设备管理移动化</a:t>
            </a:r>
            <a:r>
              <a:rPr sz="11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，随时随地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掌控设备设备运行状态</a:t>
            </a:r>
            <a:endParaRPr lang="en-US" altLang="en-US" sz="1100" dirty="0"/>
          </a:p>
        </p:txBody>
      </p:sp>
      <p:pic>
        <p:nvPicPr>
          <p:cNvPr id="590" name="picture 5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380731" y="812292"/>
            <a:ext cx="1316735" cy="2334767"/>
          </a:xfrm>
          <a:prstGeom prst="rect">
            <a:avLst/>
          </a:prstGeom>
        </p:spPr>
      </p:pic>
      <p:sp>
        <p:nvSpPr>
          <p:cNvPr id="592" name="textbox 592"/>
          <p:cNvSpPr/>
          <p:nvPr/>
        </p:nvSpPr>
        <p:spPr>
          <a:xfrm>
            <a:off x="1021080" y="3489959"/>
            <a:ext cx="1069975" cy="64770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lang="en-US" altLang="en-US" sz="300" dirty="0"/>
          </a:p>
          <a:p>
            <a:pPr marL="283210" algn="l" rtl="0" eaLnBrk="0">
              <a:lnSpc>
                <a:spcPct val="89000"/>
              </a:lnSpc>
              <a:spcBef>
                <a:spcPts val="0"/>
              </a:spcBef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</a:t>
            </a:r>
            <a:endParaRPr lang="en-US" altLang="en-US" sz="2000" dirty="0"/>
          </a:p>
          <a:p>
            <a:pPr marL="280670" algn="l" rtl="0" eaLnBrk="0">
              <a:lnSpc>
                <a:spcPts val="2620"/>
              </a:lnSpc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特点</a:t>
            </a:r>
            <a:endParaRPr lang="en-US" altLang="en-US" sz="2000" dirty="0"/>
          </a:p>
        </p:txBody>
      </p:sp>
      <p:sp>
        <p:nvSpPr>
          <p:cNvPr id="594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96" name="picture 5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sp>
        <p:nvSpPr>
          <p:cNvPr id="598" name="textbox 598"/>
          <p:cNvSpPr/>
          <p:nvPr/>
        </p:nvSpPr>
        <p:spPr>
          <a:xfrm>
            <a:off x="1260983" y="243636"/>
            <a:ext cx="93535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设备管理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498"/>
          </a:xfrm>
          <a:prstGeom prst="rect">
            <a:avLst/>
          </a:prstGeom>
        </p:spPr>
      </p:pic>
      <p:sp>
        <p:nvSpPr>
          <p:cNvPr id="22" name="textbox 22"/>
          <p:cNvSpPr/>
          <p:nvPr/>
        </p:nvSpPr>
        <p:spPr>
          <a:xfrm>
            <a:off x="-12700" y="1338260"/>
            <a:ext cx="3415665" cy="13906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0750"/>
              </a:lnSpc>
            </a:pPr>
            <a:r>
              <a:rPr sz="13900" kern="0" spc="-12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sz="13900" kern="0" spc="-258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600" b="1" kern="0" spc="-1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altLang="en-US" sz="9600" dirty="0"/>
          </a:p>
        </p:txBody>
      </p:sp>
      <p:sp>
        <p:nvSpPr>
          <p:cNvPr id="24" name="textbox 24"/>
          <p:cNvSpPr/>
          <p:nvPr/>
        </p:nvSpPr>
        <p:spPr>
          <a:xfrm>
            <a:off x="3572071" y="1337265"/>
            <a:ext cx="1797050" cy="439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255"/>
              </a:lnSpc>
            </a:pPr>
            <a:r>
              <a:rPr sz="2700" b="1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现状与意义</a:t>
            </a:r>
            <a:endParaRPr lang="en-US" altLang="en-US" sz="2700" dirty="0"/>
          </a:p>
        </p:txBody>
      </p:sp>
      <p:sp>
        <p:nvSpPr>
          <p:cNvPr id="26" name="rect"/>
          <p:cNvSpPr/>
          <p:nvPr/>
        </p:nvSpPr>
        <p:spPr>
          <a:xfrm>
            <a:off x="3489137" y="1804796"/>
            <a:ext cx="5654861" cy="102489"/>
          </a:xfrm>
          <a:prstGeom prst="rect">
            <a:avLst/>
          </a:pr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picture 6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43939" y="874776"/>
            <a:ext cx="3168395" cy="2548127"/>
          </a:xfrm>
          <a:prstGeom prst="rect">
            <a:avLst/>
          </a:prstGeom>
        </p:spPr>
      </p:pic>
      <p:pic>
        <p:nvPicPr>
          <p:cNvPr id="602" name="picture 6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788408" y="1033271"/>
            <a:ext cx="3502152" cy="2232660"/>
          </a:xfrm>
          <a:prstGeom prst="rect">
            <a:avLst/>
          </a:prstGeom>
        </p:spPr>
      </p:pic>
      <p:sp>
        <p:nvSpPr>
          <p:cNvPr id="604" name="textbox 604"/>
          <p:cNvSpPr/>
          <p:nvPr/>
        </p:nvSpPr>
        <p:spPr>
          <a:xfrm>
            <a:off x="2251295" y="3733108"/>
            <a:ext cx="4243070" cy="590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9000"/>
              </a:lnSpc>
            </a:pP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</a:t>
            </a:r>
            <a:r>
              <a:rPr sz="1100" kern="0" spc="-63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1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智能巡检配置：摄像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头预置位配置</a:t>
            </a:r>
            <a:r>
              <a:rPr sz="11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，巡检时间配置</a:t>
            </a:r>
            <a:r>
              <a:rPr sz="11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，巡检内容配置</a:t>
            </a:r>
            <a:r>
              <a:rPr sz="11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</a:t>
            </a:r>
            <a:r>
              <a:rPr sz="1100" kern="0" spc="-59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1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巡检报表生成；</a:t>
            </a:r>
            <a:endParaRPr lang="en-US" altLang="en-US" sz="1100" dirty="0"/>
          </a:p>
          <a:p>
            <a:pPr marL="12700" algn="l" rtl="0" eaLnBrk="0">
              <a:lnSpc>
                <a:spcPct val="97000"/>
              </a:lnSpc>
              <a:spcBef>
                <a:spcPts val="295"/>
              </a:spcBef>
            </a:pPr>
            <a:r>
              <a:rPr sz="1100" kern="0" spc="-9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</a:t>
            </a:r>
            <a:r>
              <a:rPr sz="1100" kern="0" spc="-580" dirty="0">
                <a:solidFill>
                  <a:srgbClr val="000000">
                    <a:alpha val="100000"/>
                  </a:srgbClr>
                </a:solidFill>
                <a:latin typeface="Wingdings" panose="05000000000000000000"/>
                <a:ea typeface="Wingdings" panose="05000000000000000000"/>
                <a:cs typeface="Wingdings" panose="05000000000000000000"/>
              </a:rPr>
              <a:t> </a:t>
            </a:r>
            <a:r>
              <a:rPr sz="11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巡检历史数据分析；</a:t>
            </a:r>
            <a:endParaRPr lang="en-US" altLang="en-US" sz="1100" dirty="0"/>
          </a:p>
        </p:txBody>
      </p:sp>
      <p:sp>
        <p:nvSpPr>
          <p:cNvPr id="606" name="textbox 606"/>
          <p:cNvSpPr/>
          <p:nvPr/>
        </p:nvSpPr>
        <p:spPr>
          <a:xfrm>
            <a:off x="804672" y="3674364"/>
            <a:ext cx="1069975" cy="647700"/>
          </a:xfrm>
          <a:prstGeom prst="rect">
            <a:avLst/>
          </a:prstGeom>
          <a:solidFill>
            <a:srgbClr val="0070C0">
              <a:alpha val="98039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5000"/>
              </a:lnSpc>
            </a:pPr>
            <a:endParaRPr lang="en-US" altLang="en-US" sz="300" dirty="0"/>
          </a:p>
          <a:p>
            <a:pPr marL="283845" algn="l" rtl="0" eaLnBrk="0">
              <a:lnSpc>
                <a:spcPct val="89000"/>
              </a:lnSpc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</a:t>
            </a:r>
            <a:endParaRPr lang="en-US" altLang="en-US" sz="2000" dirty="0"/>
          </a:p>
          <a:p>
            <a:pPr marL="281305" algn="l" rtl="0" eaLnBrk="0">
              <a:lnSpc>
                <a:spcPts val="2620"/>
              </a:lnSpc>
            </a:pPr>
            <a:r>
              <a:rPr sz="20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特点</a:t>
            </a:r>
            <a:endParaRPr lang="en-US" altLang="en-US" sz="2000" dirty="0"/>
          </a:p>
        </p:txBody>
      </p:sp>
      <p:sp>
        <p:nvSpPr>
          <p:cNvPr id="608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10" name="picture 6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sp>
        <p:nvSpPr>
          <p:cNvPr id="612" name="textbox 612"/>
          <p:cNvSpPr/>
          <p:nvPr/>
        </p:nvSpPr>
        <p:spPr>
          <a:xfrm>
            <a:off x="1258468" y="243636"/>
            <a:ext cx="937894" cy="293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智能巡检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picture 6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498"/>
          </a:xfrm>
          <a:prstGeom prst="rect">
            <a:avLst/>
          </a:prstGeom>
        </p:spPr>
      </p:pic>
      <p:sp>
        <p:nvSpPr>
          <p:cNvPr id="616" name="textbox 616"/>
          <p:cNvSpPr/>
          <p:nvPr/>
        </p:nvSpPr>
        <p:spPr>
          <a:xfrm>
            <a:off x="-12700" y="1343140"/>
            <a:ext cx="3415029" cy="13862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0710"/>
              </a:lnSpc>
            </a:pPr>
            <a:r>
              <a:rPr sz="13900" kern="0" spc="-12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sz="13900" kern="0" spc="-259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600" b="1" kern="0" spc="-1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altLang="en-US" sz="9600" dirty="0"/>
          </a:p>
        </p:txBody>
      </p:sp>
      <p:sp>
        <p:nvSpPr>
          <p:cNvPr id="618" name="textbox 618"/>
          <p:cNvSpPr/>
          <p:nvPr/>
        </p:nvSpPr>
        <p:spPr>
          <a:xfrm>
            <a:off x="3587123" y="2350992"/>
            <a:ext cx="1497964" cy="1693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31750" algn="l" rtl="0" eaLnBrk="0">
              <a:lnSpc>
                <a:spcPct val="89000"/>
              </a:lnSpc>
            </a:pP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整体方案</a:t>
            </a:r>
            <a:endParaRPr lang="en-US" altLang="en-US" sz="2000" dirty="0"/>
          </a:p>
          <a:p>
            <a:pPr marL="21590" algn="l" rtl="0" eaLnBrk="0">
              <a:lnSpc>
                <a:spcPts val="3600"/>
              </a:lnSpc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 系统功能</a:t>
            </a:r>
            <a:endParaRPr lang="en-US" altLang="en-US" sz="2000" dirty="0"/>
          </a:p>
          <a:p>
            <a:pPr marL="27940" algn="l" rtl="0" eaLnBrk="0">
              <a:lnSpc>
                <a:spcPct val="98000"/>
              </a:lnSpc>
              <a:spcBef>
                <a:spcPts val="1460"/>
              </a:spcBef>
            </a:pPr>
            <a:r>
              <a:rPr sz="2000" b="1" kern="0" spc="-20" dirty="0">
                <a:solidFill>
                  <a:srgbClr val="00C37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  硬件配置</a:t>
            </a:r>
            <a:endParaRPr lang="en-US" altLang="en-US" sz="2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  典型实施</a:t>
            </a:r>
            <a:endParaRPr lang="en-US" altLang="en-US" sz="2000" dirty="0"/>
          </a:p>
        </p:txBody>
      </p:sp>
      <p:sp>
        <p:nvSpPr>
          <p:cNvPr id="620" name="rect"/>
          <p:cNvSpPr/>
          <p:nvPr/>
        </p:nvSpPr>
        <p:spPr>
          <a:xfrm>
            <a:off x="3489137" y="1804796"/>
            <a:ext cx="5654861" cy="102489"/>
          </a:xfrm>
          <a:prstGeom prst="rect">
            <a:avLst/>
          </a:pr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22" name="textbox 622"/>
          <p:cNvSpPr/>
          <p:nvPr/>
        </p:nvSpPr>
        <p:spPr>
          <a:xfrm>
            <a:off x="3571716" y="1337265"/>
            <a:ext cx="1442085" cy="438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2700" b="1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解决方案</a:t>
            </a:r>
            <a:endParaRPr lang="en-US" altLang="en-US" sz="27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box 624"/>
          <p:cNvSpPr/>
          <p:nvPr/>
        </p:nvSpPr>
        <p:spPr>
          <a:xfrm>
            <a:off x="906780" y="1923287"/>
            <a:ext cx="2231389" cy="307975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94615" algn="l" rtl="0" eaLnBrk="0">
              <a:lnSpc>
                <a:spcPct val="98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主控模块</a:t>
            </a:r>
            <a:endParaRPr lang="en-US" altLang="en-US" sz="1400" dirty="0"/>
          </a:p>
        </p:txBody>
      </p:sp>
      <p:sp>
        <p:nvSpPr>
          <p:cNvPr id="626" name="textbox 626"/>
          <p:cNvSpPr/>
          <p:nvPr/>
        </p:nvSpPr>
        <p:spPr>
          <a:xfrm>
            <a:off x="911351" y="3195827"/>
            <a:ext cx="2226945" cy="307975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lang="en-US" altLang="en-US" sz="400" dirty="0"/>
          </a:p>
          <a:p>
            <a:pPr marL="102235" algn="l" rtl="0" eaLnBrk="0">
              <a:lnSpc>
                <a:spcPct val="98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电能计量采集模块</a:t>
            </a:r>
            <a:endParaRPr lang="en-US" altLang="en-US" sz="1400" dirty="0"/>
          </a:p>
        </p:txBody>
      </p:sp>
      <p:sp>
        <p:nvSpPr>
          <p:cNvPr id="628" name="textbox 628"/>
          <p:cNvSpPr/>
          <p:nvPr/>
        </p:nvSpPr>
        <p:spPr>
          <a:xfrm>
            <a:off x="906780" y="4044695"/>
            <a:ext cx="2226945" cy="307975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7000"/>
              </a:lnSpc>
            </a:pPr>
            <a:endParaRPr lang="en-US" altLang="en-US" sz="400" dirty="0"/>
          </a:p>
          <a:p>
            <a:pPr marL="94615" algn="l" rtl="0" eaLnBrk="0">
              <a:lnSpc>
                <a:spcPct val="98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设备状态监测模块</a:t>
            </a:r>
            <a:endParaRPr lang="en-US" altLang="en-US" sz="1400" dirty="0"/>
          </a:p>
        </p:txBody>
      </p:sp>
      <p:sp>
        <p:nvSpPr>
          <p:cNvPr id="630" name="textbox 630"/>
          <p:cNvSpPr/>
          <p:nvPr/>
        </p:nvSpPr>
        <p:spPr>
          <a:xfrm>
            <a:off x="906780" y="2772155"/>
            <a:ext cx="2231389" cy="307975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102235" algn="l" rtl="0" eaLnBrk="0">
              <a:lnSpc>
                <a:spcPct val="97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电能质量监测模块</a:t>
            </a:r>
            <a:endParaRPr lang="en-US" altLang="en-US" sz="1400" dirty="0"/>
          </a:p>
        </p:txBody>
      </p:sp>
      <p:sp>
        <p:nvSpPr>
          <p:cNvPr id="632" name="textbox 632"/>
          <p:cNvSpPr/>
          <p:nvPr/>
        </p:nvSpPr>
        <p:spPr>
          <a:xfrm>
            <a:off x="906780" y="3621023"/>
            <a:ext cx="2226945" cy="307975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92075" algn="l" rtl="0" eaLnBrk="0">
              <a:lnSpc>
                <a:spcPct val="97000"/>
              </a:lnSpc>
              <a:spcBef>
                <a:spcPts val="0"/>
              </a:spcBef>
            </a:pPr>
            <a:r>
              <a:rPr sz="14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低压综合处理模块</a:t>
            </a:r>
            <a:endParaRPr lang="en-US" altLang="en-US" sz="1400" dirty="0"/>
          </a:p>
        </p:txBody>
      </p:sp>
      <p:sp>
        <p:nvSpPr>
          <p:cNvPr id="634" name="textbox 634"/>
          <p:cNvSpPr/>
          <p:nvPr/>
        </p:nvSpPr>
        <p:spPr>
          <a:xfrm>
            <a:off x="906780" y="2346960"/>
            <a:ext cx="2231389" cy="307975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lang="en-US" altLang="en-US" sz="400" dirty="0"/>
          </a:p>
          <a:p>
            <a:pPr marL="92710" algn="l" rtl="0" eaLnBrk="0">
              <a:lnSpc>
                <a:spcPct val="97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保护测控模块</a:t>
            </a:r>
            <a:endParaRPr lang="en-US" altLang="en-US" sz="1400" dirty="0"/>
          </a:p>
        </p:txBody>
      </p:sp>
      <p:sp>
        <p:nvSpPr>
          <p:cNvPr id="636" name="textbox 636"/>
          <p:cNvSpPr/>
          <p:nvPr/>
        </p:nvSpPr>
        <p:spPr>
          <a:xfrm>
            <a:off x="906780" y="4468367"/>
            <a:ext cx="2226945" cy="307975"/>
          </a:xfrm>
          <a:prstGeom prst="rect">
            <a:avLst/>
          </a:prstGeom>
          <a:solidFill>
            <a:srgbClr val="7F7F7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2000"/>
              </a:lnSpc>
            </a:pPr>
            <a:endParaRPr lang="en-US" altLang="en-US" sz="400" dirty="0"/>
          </a:p>
          <a:p>
            <a:pPr marL="93980" algn="l" rtl="0" eaLnBrk="0">
              <a:lnSpc>
                <a:spcPct val="97000"/>
              </a:lnSpc>
              <a:spcBef>
                <a:spcPts val="5"/>
              </a:spcBef>
            </a:pPr>
            <a:r>
              <a:rPr sz="14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综合环境监测模块</a:t>
            </a:r>
            <a:endParaRPr lang="en-US" altLang="en-US" sz="1400" dirty="0"/>
          </a:p>
        </p:txBody>
      </p:sp>
      <p:pic>
        <p:nvPicPr>
          <p:cNvPr id="638" name="picture 6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83006" y="1522476"/>
            <a:ext cx="8209533" cy="3439414"/>
          </a:xfrm>
          <a:prstGeom prst="rect">
            <a:avLst/>
          </a:prstGeom>
        </p:spPr>
      </p:pic>
      <p:sp>
        <p:nvSpPr>
          <p:cNvPr id="640" name="textbox 640"/>
          <p:cNvSpPr/>
          <p:nvPr/>
        </p:nvSpPr>
        <p:spPr>
          <a:xfrm>
            <a:off x="548089" y="870960"/>
            <a:ext cx="7860665" cy="5537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4605" algn="l" rtl="0" eaLnBrk="0">
              <a:lnSpc>
                <a:spcPct val="88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监控终端单元sup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ervisory terminal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unit</a:t>
            </a:r>
            <a:r>
              <a:rPr sz="14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（简称STU）</a:t>
            </a:r>
            <a:endParaRPr lang="en-US" altLang="en-US" sz="1400" dirty="0"/>
          </a:p>
          <a:p>
            <a:pPr algn="l" rtl="0" eaLnBrk="0">
              <a:lnSpc>
                <a:spcPct val="108000"/>
              </a:lnSpc>
            </a:pPr>
            <a:endParaRPr lang="en-US" altLang="en-US" sz="800" dirty="0"/>
          </a:p>
          <a:p>
            <a:pPr marL="12700" algn="l" rtl="0" eaLnBrk="0">
              <a:lnSpc>
                <a:spcPct val="98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智能配电一体化终端包含</a:t>
            </a:r>
            <a:r>
              <a:rPr sz="1400" b="1" kern="0" spc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光纤交换机、主机单元、智能电源单元、控制开关、接线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端子、</a:t>
            </a:r>
            <a:r>
              <a:rPr sz="1400" b="1" kern="0" spc="-3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UPS电源等</a:t>
            </a:r>
            <a:endParaRPr lang="en-US" altLang="en-US" sz="1400" dirty="0"/>
          </a:p>
        </p:txBody>
      </p:sp>
      <p:sp>
        <p:nvSpPr>
          <p:cNvPr id="642" name="textbox 642"/>
          <p:cNvSpPr/>
          <p:nvPr/>
        </p:nvSpPr>
        <p:spPr>
          <a:xfrm>
            <a:off x="1258468" y="243636"/>
            <a:ext cx="2896235" cy="2844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800" kern="0" spc="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智能配电房一体化终端(</a:t>
            </a: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STU)</a:t>
            </a:r>
            <a:endParaRPr lang="en-US" altLang="en-US" sz="1800" dirty="0"/>
          </a:p>
        </p:txBody>
      </p:sp>
      <p:sp>
        <p:nvSpPr>
          <p:cNvPr id="644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46" name="picture 6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textbox 648"/>
          <p:cNvSpPr/>
          <p:nvPr/>
        </p:nvSpPr>
        <p:spPr>
          <a:xfrm>
            <a:off x="1667002" y="3646144"/>
            <a:ext cx="5783579" cy="819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3491230" algn="l" rtl="0" eaLnBrk="0">
              <a:lnSpc>
                <a:spcPct val="84000"/>
              </a:lnSpc>
            </a:pPr>
            <a:r>
              <a:rPr sz="1800" kern="0" spc="-5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STU</a:t>
            </a:r>
            <a:endParaRPr lang="en-US" altLang="en-US" sz="1800" dirty="0"/>
          </a:p>
          <a:p>
            <a:pPr marL="12700" algn="l" rtl="0" eaLnBrk="0">
              <a:lnSpc>
                <a:spcPct val="89000"/>
              </a:lnSpc>
              <a:spcBef>
                <a:spcPts val="99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高压开关的位置状态、手车的位置状态、弹簧储能状态、高压回路</a:t>
            </a: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运行的电压、电流、</a:t>
            </a:r>
            <a:endParaRPr lang="en-US" altLang="en-US" sz="1200" dirty="0"/>
          </a:p>
          <a:p>
            <a:pPr marL="1085850" algn="l" rtl="0" eaLnBrk="0">
              <a:lnSpc>
                <a:spcPts val="216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电度，局放，温度等模拟量以及保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护动作、告警等信息</a:t>
            </a:r>
            <a:endParaRPr lang="en-US" altLang="en-US" sz="1200" dirty="0"/>
          </a:p>
        </p:txBody>
      </p:sp>
      <p:graphicFrame>
        <p:nvGraphicFramePr>
          <p:cNvPr id="650" name="table 650"/>
          <p:cNvGraphicFramePr>
            <a:graphicFrameLocks noGrp="1"/>
          </p:cNvGraphicFramePr>
          <p:nvPr/>
        </p:nvGraphicFramePr>
        <p:xfrm>
          <a:off x="632713" y="1353566"/>
          <a:ext cx="1951354" cy="2184400"/>
        </p:xfrm>
        <a:graphic>
          <a:graphicData uri="http://schemas.openxmlformats.org/drawingml/2006/table">
            <a:tbl>
              <a:tblPr/>
              <a:tblGrid>
                <a:gridCol w="1951354"/>
              </a:tblGrid>
              <a:tr h="2159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2" name="textbox 652"/>
          <p:cNvSpPr/>
          <p:nvPr/>
        </p:nvSpPr>
        <p:spPr>
          <a:xfrm>
            <a:off x="6150305" y="1682953"/>
            <a:ext cx="2679700" cy="15601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9685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开入板采集开关、手车的位置状</a:t>
            </a:r>
            <a:endParaRPr lang="en-US" altLang="en-US" sz="1200" dirty="0"/>
          </a:p>
          <a:p>
            <a:pPr marL="349250" algn="l" rtl="0" eaLnBrk="0">
              <a:lnSpc>
                <a:spcPts val="2160"/>
              </a:lnSpc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态;</a:t>
            </a:r>
            <a:endParaRPr lang="en-US" altLang="en-US" sz="1200" dirty="0"/>
          </a:p>
          <a:p>
            <a:pPr marL="12700" algn="l" rtl="0" eaLnBrk="0">
              <a:lnSpc>
                <a:spcPct val="89000"/>
              </a:lnSpc>
              <a:spcBef>
                <a:spcPts val="880"/>
              </a:spcBef>
            </a:pP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   模入板采集高压回路</a:t>
            </a:r>
            <a:r>
              <a:rPr sz="12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运行的电压、</a:t>
            </a:r>
            <a:endParaRPr lang="en-US" altLang="en-US" sz="1200" dirty="0"/>
          </a:p>
          <a:p>
            <a:pPr marL="356235" algn="l" rtl="0" eaLnBrk="0">
              <a:lnSpc>
                <a:spcPts val="216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电流、电度等模拟量;</a:t>
            </a:r>
            <a:endParaRPr lang="en-US" altLang="en-US" sz="1200" dirty="0"/>
          </a:p>
          <a:p>
            <a:pPr marL="13970" algn="l" rtl="0" eaLnBrk="0">
              <a:lnSpc>
                <a:spcPct val="89000"/>
              </a:lnSpc>
              <a:spcBef>
                <a:spcPts val="880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    RS-48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5通讯接口采集局放及温度，</a:t>
            </a:r>
            <a:endParaRPr lang="en-US" altLang="en-US" sz="1200" dirty="0"/>
          </a:p>
          <a:p>
            <a:pPr marL="347345" algn="l" rtl="0" eaLnBrk="0">
              <a:lnSpc>
                <a:spcPts val="216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将数据上传</a:t>
            </a:r>
            <a:endParaRPr lang="en-US" altLang="en-US" sz="1200" dirty="0"/>
          </a:p>
        </p:txBody>
      </p:sp>
      <p:pic>
        <p:nvPicPr>
          <p:cNvPr id="654" name="picture 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16499" y="1622687"/>
            <a:ext cx="1620310" cy="1609716"/>
          </a:xfrm>
          <a:prstGeom prst="rect">
            <a:avLst/>
          </a:prstGeom>
        </p:spPr>
      </p:pic>
      <p:sp>
        <p:nvSpPr>
          <p:cNvPr id="656" name="path"/>
          <p:cNvSpPr/>
          <p:nvPr/>
        </p:nvSpPr>
        <p:spPr>
          <a:xfrm>
            <a:off x="2622804" y="2215895"/>
            <a:ext cx="460247" cy="451104"/>
          </a:xfrm>
          <a:custGeom>
            <a:avLst/>
            <a:gdLst/>
            <a:ahLst/>
            <a:cxnLst/>
            <a:rect l="0" t="0" r="0" b="0"/>
            <a:pathLst>
              <a:path w="724" h="710">
                <a:moveTo>
                  <a:pt x="0" y="177"/>
                </a:moveTo>
                <a:lnTo>
                  <a:pt x="369" y="177"/>
                </a:lnTo>
                <a:lnTo>
                  <a:pt x="369" y="0"/>
                </a:lnTo>
                <a:lnTo>
                  <a:pt x="724" y="355"/>
                </a:lnTo>
                <a:lnTo>
                  <a:pt x="369" y="710"/>
                </a:lnTo>
                <a:lnTo>
                  <a:pt x="369" y="532"/>
                </a:lnTo>
                <a:lnTo>
                  <a:pt x="0" y="532"/>
                </a:lnTo>
                <a:lnTo>
                  <a:pt x="0" y="177"/>
                </a:lnTo>
                <a:close/>
              </a:path>
            </a:pathLst>
          </a:custGeom>
          <a:solidFill>
            <a:srgbClr val="000000">
              <a:alpha val="5019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58" name="table 658"/>
          <p:cNvGraphicFramePr>
            <a:graphicFrameLocks noGrp="1"/>
          </p:cNvGraphicFramePr>
          <p:nvPr/>
        </p:nvGraphicFramePr>
        <p:xfrm>
          <a:off x="3019297" y="1353566"/>
          <a:ext cx="910590" cy="2184400"/>
        </p:xfrm>
        <a:graphic>
          <a:graphicData uri="http://schemas.openxmlformats.org/drawingml/2006/table">
            <a:tbl>
              <a:tblPr/>
              <a:tblGrid>
                <a:gridCol w="910590"/>
              </a:tblGrid>
              <a:tr h="2159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1000" dirty="0"/>
                    </a:p>
                    <a:p>
                      <a:pPr marL="155575" indent="635" algn="l" rtl="0" eaLnBrk="0">
                        <a:lnSpc>
                          <a:spcPct val="99000"/>
                        </a:lnSpc>
                        <a:spcBef>
                          <a:spcPts val="5"/>
                        </a:spcBef>
                      </a:pP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微机保护</a:t>
                      </a:r>
                      <a:r>
                        <a:rPr sz="12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12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测控装置</a:t>
                      </a:r>
                      <a:endParaRPr lang="en-US" altLang="en-US" sz="12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60" name="picture 6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31663" y="1330452"/>
            <a:ext cx="886967" cy="2194559"/>
          </a:xfrm>
          <a:prstGeom prst="rect">
            <a:avLst/>
          </a:prstGeom>
        </p:spPr>
      </p:pic>
      <p:sp>
        <p:nvSpPr>
          <p:cNvPr id="662" name="textbox 662"/>
          <p:cNvSpPr/>
          <p:nvPr/>
        </p:nvSpPr>
        <p:spPr>
          <a:xfrm>
            <a:off x="1260754" y="243636"/>
            <a:ext cx="2078354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开关柜设备状态监测</a:t>
            </a:r>
            <a:endParaRPr lang="en-US" altLang="en-US" sz="1800" dirty="0"/>
          </a:p>
        </p:txBody>
      </p:sp>
      <p:grpSp>
        <p:nvGrpSpPr>
          <p:cNvPr id="40" name="group 40"/>
          <p:cNvGrpSpPr/>
          <p:nvPr/>
        </p:nvGrpSpPr>
        <p:grpSpPr>
          <a:xfrm rot="21600000">
            <a:off x="3968495" y="3037332"/>
            <a:ext cx="891540" cy="451103"/>
            <a:chOff x="0" y="0"/>
            <a:chExt cx="891540" cy="451103"/>
          </a:xfrm>
        </p:grpSpPr>
        <p:sp>
          <p:nvSpPr>
            <p:cNvPr id="664" name="path"/>
            <p:cNvSpPr/>
            <p:nvPr/>
          </p:nvSpPr>
          <p:spPr>
            <a:xfrm>
              <a:off x="0" y="0"/>
              <a:ext cx="891540" cy="451103"/>
            </a:xfrm>
            <a:custGeom>
              <a:avLst/>
              <a:gdLst/>
              <a:ahLst/>
              <a:cxnLst/>
              <a:rect l="0" t="0" r="0" b="0"/>
              <a:pathLst>
                <a:path w="1404" h="710">
                  <a:moveTo>
                    <a:pt x="0" y="177"/>
                  </a:moveTo>
                  <a:lnTo>
                    <a:pt x="1048" y="177"/>
                  </a:lnTo>
                  <a:lnTo>
                    <a:pt x="1048" y="0"/>
                  </a:lnTo>
                  <a:lnTo>
                    <a:pt x="1404" y="355"/>
                  </a:lnTo>
                  <a:lnTo>
                    <a:pt x="1048" y="710"/>
                  </a:lnTo>
                  <a:lnTo>
                    <a:pt x="1048" y="532"/>
                  </a:lnTo>
                  <a:lnTo>
                    <a:pt x="0" y="532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66" name="textbox 666"/>
            <p:cNvSpPr/>
            <p:nvPr/>
          </p:nvSpPr>
          <p:spPr>
            <a:xfrm>
              <a:off x="-12700" y="-12700"/>
              <a:ext cx="917575" cy="51117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3000"/>
                </a:lnSpc>
              </a:pPr>
              <a:endParaRPr lang="en-US" altLang="en-US" sz="1000" dirty="0"/>
            </a:p>
            <a:p>
              <a:pPr marL="14097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2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RS-485</a:t>
              </a:r>
              <a:endParaRPr lang="en-US" altLang="en-US" sz="1200" dirty="0"/>
            </a:p>
          </p:txBody>
        </p:sp>
      </p:grpSp>
      <p:grpSp>
        <p:nvGrpSpPr>
          <p:cNvPr id="42" name="group 42"/>
          <p:cNvGrpSpPr/>
          <p:nvPr/>
        </p:nvGrpSpPr>
        <p:grpSpPr>
          <a:xfrm rot="21600000">
            <a:off x="3989832" y="1377696"/>
            <a:ext cx="890016" cy="451103"/>
            <a:chOff x="0" y="0"/>
            <a:chExt cx="890016" cy="451103"/>
          </a:xfrm>
        </p:grpSpPr>
        <p:sp>
          <p:nvSpPr>
            <p:cNvPr id="668" name="path"/>
            <p:cNvSpPr/>
            <p:nvPr/>
          </p:nvSpPr>
          <p:spPr>
            <a:xfrm>
              <a:off x="0" y="0"/>
              <a:ext cx="890016" cy="451103"/>
            </a:xfrm>
            <a:custGeom>
              <a:avLst/>
              <a:gdLst/>
              <a:ahLst/>
              <a:cxnLst/>
              <a:rect l="0" t="0" r="0" b="0"/>
              <a:pathLst>
                <a:path w="1401" h="710">
                  <a:moveTo>
                    <a:pt x="0" y="177"/>
                  </a:moveTo>
                  <a:lnTo>
                    <a:pt x="1046" y="177"/>
                  </a:lnTo>
                  <a:lnTo>
                    <a:pt x="1046" y="0"/>
                  </a:lnTo>
                  <a:lnTo>
                    <a:pt x="1401" y="355"/>
                  </a:lnTo>
                  <a:lnTo>
                    <a:pt x="1046" y="710"/>
                  </a:lnTo>
                  <a:lnTo>
                    <a:pt x="1046" y="532"/>
                  </a:lnTo>
                  <a:lnTo>
                    <a:pt x="0" y="532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0" name="textbox 670"/>
            <p:cNvSpPr/>
            <p:nvPr/>
          </p:nvSpPr>
          <p:spPr>
            <a:xfrm>
              <a:off x="-12700" y="-12700"/>
              <a:ext cx="915669" cy="49275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180975" algn="l" rtl="0" eaLnBrk="0">
                <a:lnSpc>
                  <a:spcPct val="97000"/>
                </a:lnSpc>
              </a:pPr>
              <a:r>
                <a:rPr sz="12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开入</a:t>
              </a:r>
              <a:endParaRPr lang="en-US" altLang="en-US" sz="1200" dirty="0"/>
            </a:p>
          </p:txBody>
        </p:sp>
      </p:grpSp>
      <p:grpSp>
        <p:nvGrpSpPr>
          <p:cNvPr id="44" name="group 44"/>
          <p:cNvGrpSpPr/>
          <p:nvPr/>
        </p:nvGrpSpPr>
        <p:grpSpPr>
          <a:xfrm rot="21600000">
            <a:off x="3989832" y="2199132"/>
            <a:ext cx="890016" cy="451103"/>
            <a:chOff x="0" y="0"/>
            <a:chExt cx="890016" cy="451103"/>
          </a:xfrm>
        </p:grpSpPr>
        <p:sp>
          <p:nvSpPr>
            <p:cNvPr id="672" name="path"/>
            <p:cNvSpPr/>
            <p:nvPr/>
          </p:nvSpPr>
          <p:spPr>
            <a:xfrm>
              <a:off x="0" y="0"/>
              <a:ext cx="890016" cy="451103"/>
            </a:xfrm>
            <a:custGeom>
              <a:avLst/>
              <a:gdLst/>
              <a:ahLst/>
              <a:cxnLst/>
              <a:rect l="0" t="0" r="0" b="0"/>
              <a:pathLst>
                <a:path w="1401" h="710">
                  <a:moveTo>
                    <a:pt x="0" y="177"/>
                  </a:moveTo>
                  <a:lnTo>
                    <a:pt x="1046" y="177"/>
                  </a:lnTo>
                  <a:lnTo>
                    <a:pt x="1046" y="0"/>
                  </a:lnTo>
                  <a:lnTo>
                    <a:pt x="1401" y="355"/>
                  </a:lnTo>
                  <a:lnTo>
                    <a:pt x="1046" y="710"/>
                  </a:lnTo>
                  <a:lnTo>
                    <a:pt x="1046" y="532"/>
                  </a:lnTo>
                  <a:lnTo>
                    <a:pt x="0" y="532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>
                <a:alpha val="50196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74" name="textbox 674"/>
            <p:cNvSpPr/>
            <p:nvPr/>
          </p:nvSpPr>
          <p:spPr>
            <a:xfrm>
              <a:off x="-12700" y="-12700"/>
              <a:ext cx="915669" cy="4933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8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139065" algn="l" rtl="0" eaLnBrk="0">
                <a:lnSpc>
                  <a:spcPct val="98000"/>
                </a:lnSpc>
              </a:pPr>
              <a:r>
                <a:rPr sz="12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模入</a:t>
              </a:r>
              <a:endParaRPr lang="en-US" altLang="en-US" sz="1200" dirty="0"/>
            </a:p>
          </p:txBody>
        </p:sp>
      </p:grpSp>
      <p:sp>
        <p:nvSpPr>
          <p:cNvPr id="676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78" name="picture 6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pic>
        <p:nvPicPr>
          <p:cNvPr id="680" name="picture 6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174491" y="2855976"/>
            <a:ext cx="512064" cy="435863"/>
          </a:xfrm>
          <a:prstGeom prst="rect">
            <a:avLst/>
          </a:prstGeom>
        </p:spPr>
      </p:pic>
      <p:pic>
        <p:nvPicPr>
          <p:cNvPr id="682" name="picture 6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3201924" y="2206752"/>
            <a:ext cx="541019" cy="4038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extbox 684"/>
          <p:cNvSpPr/>
          <p:nvPr/>
        </p:nvSpPr>
        <p:spPr>
          <a:xfrm>
            <a:off x="5846521" y="1633804"/>
            <a:ext cx="3103245" cy="23996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9685" algn="l" rtl="0" eaLnBrk="0">
              <a:lnSpc>
                <a:spcPct val="89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各个低压支路的电力仪表（新增）负责采</a:t>
            </a:r>
            <a:endParaRPr lang="en-US" altLang="en-US" sz="1200" dirty="0"/>
          </a:p>
          <a:p>
            <a:pPr marL="347980" algn="l" rtl="0" eaLnBrk="0">
              <a:lnSpc>
                <a:spcPct val="151000"/>
              </a:lnSpc>
              <a:spcBef>
                <a:spcPts val="5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集各个回路的实时电压、电流、电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量及开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关位置状态，并通过RS-485通讯接口将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数据上传。采用通讯管理机与各个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站低压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间隔的电力仪表连接，通过MODB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US规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约以采集各个低压间隔的信息。</a:t>
            </a:r>
            <a:endParaRPr lang="en-US" altLang="en-US" sz="1200" dirty="0"/>
          </a:p>
          <a:p>
            <a:pPr marL="12700" algn="l" rtl="0" eaLnBrk="0">
              <a:lnSpc>
                <a:spcPct val="89000"/>
              </a:lnSpc>
              <a:spcBef>
                <a:spcPts val="755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低压支路加装温度传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感器，通过无线与集</a:t>
            </a:r>
            <a:endParaRPr lang="en-US" altLang="en-US" sz="1200" dirty="0"/>
          </a:p>
          <a:p>
            <a:pPr marL="348615" indent="9525" algn="l" rtl="0" eaLnBrk="0">
              <a:lnSpc>
                <a:spcPct val="154000"/>
              </a:lnSpc>
              <a:spcBef>
                <a:spcPts val="15"/>
              </a:spcBef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中器连接，集中器通过MODBUS规约与</a:t>
            </a:r>
            <a:r>
              <a:rPr sz="12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一体化终端连接</a:t>
            </a:r>
            <a:endParaRPr lang="en-US" altLang="en-US" sz="1200" dirty="0"/>
          </a:p>
        </p:txBody>
      </p:sp>
      <p:sp>
        <p:nvSpPr>
          <p:cNvPr id="686" name="rect"/>
          <p:cNvSpPr/>
          <p:nvPr/>
        </p:nvSpPr>
        <p:spPr>
          <a:xfrm>
            <a:off x="2525267" y="2535935"/>
            <a:ext cx="1005839" cy="338327"/>
          </a:xfrm>
          <a:prstGeom prst="rect">
            <a:avLst/>
          </a:pr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688" name="table 688"/>
          <p:cNvGraphicFramePr>
            <a:graphicFrameLocks noGrp="1"/>
          </p:cNvGraphicFramePr>
          <p:nvPr/>
        </p:nvGraphicFramePr>
        <p:xfrm>
          <a:off x="2223770" y="1295653"/>
          <a:ext cx="1608454" cy="2186304"/>
        </p:xfrm>
        <a:graphic>
          <a:graphicData uri="http://schemas.openxmlformats.org/drawingml/2006/table">
            <a:tbl>
              <a:tblPr/>
              <a:tblGrid>
                <a:gridCol w="1608454"/>
              </a:tblGrid>
              <a:tr h="21609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300990" algn="l" rtl="0" eaLnBrk="0">
                        <a:lnSpc>
                          <a:spcPts val="1850"/>
                        </a:lnSpc>
                        <a:spcBef>
                          <a:spcPts val="5"/>
                        </a:spcBef>
                        <a:tabLst>
                          <a:tab pos="400050" algn="l"/>
                        </a:tabLst>
                      </a:pPr>
                      <a:r>
                        <a:rPr sz="1500" kern="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	</a:t>
                      </a:r>
                      <a:r>
                        <a:rPr sz="1500" kern="0" spc="9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测温仪表</a:t>
                      </a:r>
                      <a:r>
                        <a:rPr sz="1500" kern="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endParaRPr lang="en-US" altLang="en-US" sz="15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90" name="table 690"/>
          <p:cNvGraphicFramePr>
            <a:graphicFrameLocks noGrp="1"/>
          </p:cNvGraphicFramePr>
          <p:nvPr/>
        </p:nvGraphicFramePr>
        <p:xfrm>
          <a:off x="236474" y="1301750"/>
          <a:ext cx="1536699" cy="2184400"/>
        </p:xfrm>
        <a:graphic>
          <a:graphicData uri="http://schemas.openxmlformats.org/drawingml/2006/table">
            <a:tbl>
              <a:tblPr/>
              <a:tblGrid>
                <a:gridCol w="1536699"/>
              </a:tblGrid>
              <a:tr h="2159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2" name="textbox 692"/>
          <p:cNvSpPr/>
          <p:nvPr/>
        </p:nvSpPr>
        <p:spPr>
          <a:xfrm>
            <a:off x="1189736" y="3741521"/>
            <a:ext cx="3650615" cy="4781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algn="r" rtl="0" eaLnBrk="0">
              <a:lnSpc>
                <a:spcPct val="97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开关的位置状态、低</a:t>
            </a:r>
            <a:r>
              <a:rPr sz="12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压回路运行的电压、电流、电度、</a:t>
            </a:r>
            <a:endParaRPr lang="en-US" altLang="en-US" sz="1200" dirty="0"/>
          </a:p>
          <a:p>
            <a:pPr algn="l" rtl="0" eaLnBrk="0">
              <a:lnSpc>
                <a:spcPct val="106000"/>
              </a:lnSpc>
            </a:pPr>
            <a:endParaRPr lang="en-US" altLang="en-US" sz="600" dirty="0"/>
          </a:p>
          <a:p>
            <a:pPr marL="1306830" algn="l" rtl="0" eaLnBrk="0">
              <a:lnSpc>
                <a:spcPct val="97000"/>
              </a:lnSpc>
            </a:pPr>
            <a:r>
              <a:rPr sz="12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温度等模拟量。</a:t>
            </a:r>
            <a:endParaRPr lang="en-US" altLang="en-US" sz="1200" dirty="0"/>
          </a:p>
        </p:txBody>
      </p:sp>
      <p:pic>
        <p:nvPicPr>
          <p:cNvPr id="694" name="picture 6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24611" y="1802904"/>
            <a:ext cx="1313688" cy="1193787"/>
          </a:xfrm>
          <a:prstGeom prst="rect">
            <a:avLst/>
          </a:prstGeom>
        </p:spPr>
      </p:pic>
      <p:pic>
        <p:nvPicPr>
          <p:cNvPr id="696" name="picture 6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908803" y="1517903"/>
            <a:ext cx="752855" cy="1865376"/>
          </a:xfrm>
          <a:prstGeom prst="rect">
            <a:avLst/>
          </a:prstGeom>
        </p:spPr>
      </p:pic>
      <p:sp>
        <p:nvSpPr>
          <p:cNvPr id="698" name="path"/>
          <p:cNvSpPr/>
          <p:nvPr/>
        </p:nvSpPr>
        <p:spPr>
          <a:xfrm>
            <a:off x="3854195" y="2209800"/>
            <a:ext cx="957072" cy="451104"/>
          </a:xfrm>
          <a:custGeom>
            <a:avLst/>
            <a:gdLst/>
            <a:ahLst/>
            <a:cxnLst/>
            <a:rect l="0" t="0" r="0" b="0"/>
            <a:pathLst>
              <a:path w="1507" h="710">
                <a:moveTo>
                  <a:pt x="0" y="177"/>
                </a:moveTo>
                <a:lnTo>
                  <a:pt x="1152" y="177"/>
                </a:lnTo>
                <a:lnTo>
                  <a:pt x="1152" y="0"/>
                </a:lnTo>
                <a:lnTo>
                  <a:pt x="1507" y="355"/>
                </a:lnTo>
                <a:lnTo>
                  <a:pt x="1152" y="710"/>
                </a:lnTo>
                <a:lnTo>
                  <a:pt x="1152" y="532"/>
                </a:lnTo>
                <a:lnTo>
                  <a:pt x="0" y="532"/>
                </a:lnTo>
                <a:lnTo>
                  <a:pt x="0" y="177"/>
                </a:lnTo>
                <a:close/>
              </a:path>
            </a:pathLst>
          </a:custGeom>
          <a:solidFill>
            <a:srgbClr val="000000">
              <a:alpha val="5019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0" name="textbox 700"/>
          <p:cNvSpPr/>
          <p:nvPr/>
        </p:nvSpPr>
        <p:spPr>
          <a:xfrm>
            <a:off x="1257554" y="243636"/>
            <a:ext cx="1624330" cy="293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低压配电柜监控</a:t>
            </a:r>
            <a:endParaRPr lang="en-US" altLang="en-US" sz="1800" dirty="0"/>
          </a:p>
        </p:txBody>
      </p:sp>
      <p:sp>
        <p:nvSpPr>
          <p:cNvPr id="702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04" name="textbox 704"/>
          <p:cNvSpPr/>
          <p:nvPr/>
        </p:nvSpPr>
        <p:spPr>
          <a:xfrm>
            <a:off x="2525267" y="1941576"/>
            <a:ext cx="1005839" cy="33845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500" dirty="0"/>
          </a:p>
          <a:p>
            <a:pPr marL="110490" algn="l" rtl="0" eaLnBrk="0">
              <a:lnSpc>
                <a:spcPts val="1855"/>
              </a:lnSpc>
              <a:spcBef>
                <a:spcPts val="0"/>
              </a:spcBef>
            </a:pPr>
            <a:r>
              <a:rPr sz="15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电力仪表</a:t>
            </a:r>
            <a:endParaRPr lang="en-US" altLang="en-US" sz="1500" dirty="0"/>
          </a:p>
        </p:txBody>
      </p:sp>
      <p:pic>
        <p:nvPicPr>
          <p:cNvPr id="706" name="picture 7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sp>
        <p:nvSpPr>
          <p:cNvPr id="708" name="textbox 708"/>
          <p:cNvSpPr/>
          <p:nvPr/>
        </p:nvSpPr>
        <p:spPr>
          <a:xfrm>
            <a:off x="3881449" y="2353990"/>
            <a:ext cx="697230" cy="4635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93345" algn="l" rtl="0" eaLnBrk="0">
              <a:lnSpc>
                <a:spcPct val="84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RS-485</a:t>
            </a:r>
            <a:endParaRPr lang="en-US" altLang="en-US" sz="1200" dirty="0"/>
          </a:p>
          <a:p>
            <a:pPr algn="l" rtl="0" eaLnBrk="0">
              <a:lnSpc>
                <a:spcPct val="106000"/>
              </a:lnSpc>
            </a:pPr>
            <a:endParaRPr lang="en-US" altLang="en-US" sz="800" dirty="0"/>
          </a:p>
          <a:p>
            <a:pPr algn="l" rtl="0" eaLnBrk="0">
              <a:lnSpc>
                <a:spcPct val="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MODBUS</a:t>
            </a:r>
            <a:endParaRPr lang="en-US" altLang="en-US" sz="1200" dirty="0"/>
          </a:p>
        </p:txBody>
      </p:sp>
      <p:sp>
        <p:nvSpPr>
          <p:cNvPr id="710" name="path"/>
          <p:cNvSpPr/>
          <p:nvPr/>
        </p:nvSpPr>
        <p:spPr>
          <a:xfrm>
            <a:off x="1813560" y="2183892"/>
            <a:ext cx="409955" cy="451103"/>
          </a:xfrm>
          <a:custGeom>
            <a:avLst/>
            <a:gdLst/>
            <a:ahLst/>
            <a:cxnLst/>
            <a:rect l="0" t="0" r="0" b="0"/>
            <a:pathLst>
              <a:path w="645" h="710">
                <a:moveTo>
                  <a:pt x="0" y="177"/>
                </a:moveTo>
                <a:lnTo>
                  <a:pt x="322" y="177"/>
                </a:lnTo>
                <a:lnTo>
                  <a:pt x="322" y="0"/>
                </a:lnTo>
                <a:lnTo>
                  <a:pt x="645" y="355"/>
                </a:lnTo>
                <a:lnTo>
                  <a:pt x="322" y="710"/>
                </a:lnTo>
                <a:lnTo>
                  <a:pt x="322" y="532"/>
                </a:lnTo>
                <a:lnTo>
                  <a:pt x="0" y="532"/>
                </a:lnTo>
                <a:lnTo>
                  <a:pt x="0" y="177"/>
                </a:lnTo>
                <a:close/>
              </a:path>
            </a:pathLst>
          </a:custGeom>
          <a:solidFill>
            <a:srgbClr val="000000">
              <a:alpha val="5019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12" name="textbox 712"/>
          <p:cNvSpPr/>
          <p:nvPr/>
        </p:nvSpPr>
        <p:spPr>
          <a:xfrm>
            <a:off x="5050459" y="3459708"/>
            <a:ext cx="445134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800" kern="0" spc="-5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STU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4" name="table 714"/>
          <p:cNvGraphicFramePr>
            <a:graphicFrameLocks noGrp="1"/>
          </p:cNvGraphicFramePr>
          <p:nvPr/>
        </p:nvGraphicFramePr>
        <p:xfrm>
          <a:off x="1281938" y="1291082"/>
          <a:ext cx="1896745" cy="2184400"/>
        </p:xfrm>
        <a:graphic>
          <a:graphicData uri="http://schemas.openxmlformats.org/drawingml/2006/table">
            <a:tbl>
              <a:tblPr/>
              <a:tblGrid>
                <a:gridCol w="1896745"/>
              </a:tblGrid>
              <a:tr h="2159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" name="path"/>
          <p:cNvSpPr/>
          <p:nvPr/>
        </p:nvSpPr>
        <p:spPr>
          <a:xfrm>
            <a:off x="3217164" y="2180844"/>
            <a:ext cx="498347" cy="451104"/>
          </a:xfrm>
          <a:custGeom>
            <a:avLst/>
            <a:gdLst/>
            <a:ahLst/>
            <a:cxnLst/>
            <a:rect l="0" t="0" r="0" b="0"/>
            <a:pathLst>
              <a:path w="784" h="710">
                <a:moveTo>
                  <a:pt x="0" y="177"/>
                </a:moveTo>
                <a:lnTo>
                  <a:pt x="429" y="177"/>
                </a:lnTo>
                <a:lnTo>
                  <a:pt x="429" y="0"/>
                </a:lnTo>
                <a:lnTo>
                  <a:pt x="784" y="355"/>
                </a:lnTo>
                <a:lnTo>
                  <a:pt x="429" y="710"/>
                </a:lnTo>
                <a:lnTo>
                  <a:pt x="429" y="532"/>
                </a:lnTo>
                <a:lnTo>
                  <a:pt x="0" y="532"/>
                </a:lnTo>
                <a:lnTo>
                  <a:pt x="0" y="177"/>
                </a:lnTo>
                <a:close/>
              </a:path>
            </a:pathLst>
          </a:custGeom>
          <a:solidFill>
            <a:srgbClr val="000000">
              <a:alpha val="5019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18" name="picture 7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76771" y="858011"/>
            <a:ext cx="1028700" cy="2548127"/>
          </a:xfrm>
          <a:prstGeom prst="rect">
            <a:avLst/>
          </a:prstGeom>
        </p:spPr>
      </p:pic>
      <p:sp>
        <p:nvSpPr>
          <p:cNvPr id="720" name="path"/>
          <p:cNvSpPr/>
          <p:nvPr/>
        </p:nvSpPr>
        <p:spPr>
          <a:xfrm>
            <a:off x="5234940" y="2157983"/>
            <a:ext cx="1030223" cy="451104"/>
          </a:xfrm>
          <a:custGeom>
            <a:avLst/>
            <a:gdLst/>
            <a:ahLst/>
            <a:cxnLst/>
            <a:rect l="0" t="0" r="0" b="0"/>
            <a:pathLst>
              <a:path w="1622" h="710">
                <a:moveTo>
                  <a:pt x="0" y="177"/>
                </a:moveTo>
                <a:lnTo>
                  <a:pt x="1267" y="177"/>
                </a:lnTo>
                <a:lnTo>
                  <a:pt x="1267" y="0"/>
                </a:lnTo>
                <a:lnTo>
                  <a:pt x="1622" y="355"/>
                </a:lnTo>
                <a:lnTo>
                  <a:pt x="1267" y="710"/>
                </a:lnTo>
                <a:lnTo>
                  <a:pt x="1267" y="532"/>
                </a:lnTo>
                <a:lnTo>
                  <a:pt x="0" y="532"/>
                </a:lnTo>
                <a:lnTo>
                  <a:pt x="0" y="177"/>
                </a:lnTo>
                <a:close/>
              </a:path>
            </a:pathLst>
          </a:custGeom>
          <a:solidFill>
            <a:srgbClr val="000000">
              <a:alpha val="50196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722" name="table 722"/>
          <p:cNvGraphicFramePr>
            <a:graphicFrameLocks noGrp="1"/>
          </p:cNvGraphicFramePr>
          <p:nvPr/>
        </p:nvGraphicFramePr>
        <p:xfrm>
          <a:off x="3703573" y="1291082"/>
          <a:ext cx="1544320" cy="2184400"/>
        </p:xfrm>
        <a:graphic>
          <a:graphicData uri="http://schemas.openxmlformats.org/drawingml/2006/table">
            <a:tbl>
              <a:tblPr/>
              <a:tblGrid>
                <a:gridCol w="1544320"/>
              </a:tblGrid>
              <a:tr h="21590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7F7F7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4" name="picture 7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365503" y="1365504"/>
            <a:ext cx="1685544" cy="1967483"/>
          </a:xfrm>
          <a:prstGeom prst="rect">
            <a:avLst/>
          </a:prstGeom>
        </p:spPr>
      </p:pic>
      <p:sp>
        <p:nvSpPr>
          <p:cNvPr id="726" name="textbox 726"/>
          <p:cNvSpPr/>
          <p:nvPr/>
        </p:nvSpPr>
        <p:spPr>
          <a:xfrm>
            <a:off x="1576628" y="3987800"/>
            <a:ext cx="5814695" cy="203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变压器三相线包扩温度监控、风机的开启状态及与变压器温度相关的保护动作、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告警等</a:t>
            </a:r>
            <a:endParaRPr lang="en-US" altLang="en-US" sz="1200" dirty="0"/>
          </a:p>
        </p:txBody>
      </p:sp>
      <p:sp>
        <p:nvSpPr>
          <p:cNvPr id="728" name="textbox 728"/>
          <p:cNvSpPr/>
          <p:nvPr/>
        </p:nvSpPr>
        <p:spPr>
          <a:xfrm>
            <a:off x="3813048" y="1699259"/>
            <a:ext cx="1338580" cy="33845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164465" algn="l" rtl="0" eaLnBrk="0">
              <a:lnSpc>
                <a:spcPts val="1855"/>
              </a:lnSpc>
              <a:spcBef>
                <a:spcPts val="0"/>
              </a:spcBef>
            </a:pP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温度传感器</a:t>
            </a:r>
            <a:endParaRPr lang="en-US" altLang="en-US" sz="1500" dirty="0"/>
          </a:p>
        </p:txBody>
      </p:sp>
      <p:sp>
        <p:nvSpPr>
          <p:cNvPr id="730" name="textbox 730"/>
          <p:cNvSpPr/>
          <p:nvPr/>
        </p:nvSpPr>
        <p:spPr>
          <a:xfrm>
            <a:off x="3813048" y="2221992"/>
            <a:ext cx="1338580" cy="33845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266065" algn="l" rtl="0" eaLnBrk="0">
              <a:lnSpc>
                <a:spcPts val="1855"/>
              </a:lnSpc>
              <a:spcBef>
                <a:spcPts val="0"/>
              </a:spcBef>
            </a:pPr>
            <a:r>
              <a:rPr sz="15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风机控制</a:t>
            </a:r>
            <a:endParaRPr lang="en-US" altLang="en-US" sz="1500" dirty="0"/>
          </a:p>
        </p:txBody>
      </p:sp>
      <p:sp>
        <p:nvSpPr>
          <p:cNvPr id="732" name="textbox 732"/>
          <p:cNvSpPr/>
          <p:nvPr/>
        </p:nvSpPr>
        <p:spPr>
          <a:xfrm>
            <a:off x="3813048" y="2744724"/>
            <a:ext cx="1338580" cy="338454"/>
          </a:xfrm>
          <a:prstGeom prst="rect">
            <a:avLst/>
          </a:prstGeom>
          <a:solidFill>
            <a:srgbClr val="00B0F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469265" algn="l" rtl="0" eaLnBrk="0">
              <a:lnSpc>
                <a:spcPts val="1850"/>
              </a:lnSpc>
              <a:spcBef>
                <a:spcPts val="0"/>
              </a:spcBef>
            </a:pPr>
            <a:r>
              <a:rPr sz="15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局放</a:t>
            </a:r>
            <a:endParaRPr lang="en-US" altLang="en-US" sz="1500" dirty="0"/>
          </a:p>
        </p:txBody>
      </p:sp>
      <p:sp>
        <p:nvSpPr>
          <p:cNvPr id="734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36" name="textbox 736"/>
          <p:cNvSpPr/>
          <p:nvPr/>
        </p:nvSpPr>
        <p:spPr>
          <a:xfrm>
            <a:off x="1260068" y="243636"/>
            <a:ext cx="1164589" cy="293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变压器监控</a:t>
            </a:r>
            <a:endParaRPr lang="en-US" altLang="en-US" sz="1800" dirty="0"/>
          </a:p>
        </p:txBody>
      </p:sp>
      <p:pic>
        <p:nvPicPr>
          <p:cNvPr id="738" name="picture 7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sp>
        <p:nvSpPr>
          <p:cNvPr id="740" name="textbox 740"/>
          <p:cNvSpPr/>
          <p:nvPr/>
        </p:nvSpPr>
        <p:spPr>
          <a:xfrm>
            <a:off x="5330138" y="2307234"/>
            <a:ext cx="697230" cy="4019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57150" algn="l" rtl="0" eaLnBrk="0">
              <a:lnSpc>
                <a:spcPct val="84000"/>
              </a:lnSpc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RS-485</a:t>
            </a:r>
            <a:endParaRPr lang="en-US" altLang="en-US" sz="1200" dirty="0"/>
          </a:p>
          <a:p>
            <a:pPr algn="l" rtl="0" eaLnBrk="0">
              <a:lnSpc>
                <a:spcPct val="113000"/>
              </a:lnSpc>
            </a:pPr>
            <a:endParaRPr lang="en-US" altLang="en-US" sz="400" dirty="0"/>
          </a:p>
          <a:p>
            <a:pPr marL="12700" algn="l" rtl="0" eaLnBrk="0">
              <a:lnSpc>
                <a:spcPct val="84000"/>
              </a:lnSpc>
              <a:spcBef>
                <a:spcPts val="5"/>
              </a:spcBef>
            </a:pPr>
            <a:r>
              <a:rPr sz="12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MODBUS</a:t>
            </a:r>
            <a:endParaRPr lang="en-US" altLang="en-US" sz="1200" dirty="0"/>
          </a:p>
        </p:txBody>
      </p:sp>
      <p:sp>
        <p:nvSpPr>
          <p:cNvPr id="742" name="textbox 742"/>
          <p:cNvSpPr/>
          <p:nvPr/>
        </p:nvSpPr>
        <p:spPr>
          <a:xfrm>
            <a:off x="6510839" y="3473618"/>
            <a:ext cx="353059" cy="2051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400" kern="0" spc="-4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STU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textbox 744"/>
          <p:cNvSpPr/>
          <p:nvPr/>
        </p:nvSpPr>
        <p:spPr>
          <a:xfrm>
            <a:off x="1398041" y="3975303"/>
            <a:ext cx="6526530" cy="7366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12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监控配电房的温湿度状</a:t>
            </a:r>
            <a:r>
              <a:rPr sz="12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态、</a:t>
            </a:r>
            <a:r>
              <a:rPr sz="12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2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烟感、</a:t>
            </a:r>
            <a:r>
              <a:rPr sz="1200" kern="0" spc="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SF6、臭氧、</a:t>
            </a:r>
            <a:r>
              <a:rPr sz="1200" kern="0" spc="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水浸监测、红外门禁监测。</a:t>
            </a:r>
            <a:endParaRPr lang="en-US" altLang="en-US" sz="1200" dirty="0"/>
          </a:p>
          <a:p>
            <a:pPr marL="12700" algn="l" rtl="0" eaLnBrk="0">
              <a:lnSpc>
                <a:spcPct val="89000"/>
              </a:lnSpc>
              <a:spcBef>
                <a:spcPts val="76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,并配合执行机构进行告警联动，实现自动除湿、自动换风、水泵、智能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灯光、智能报警灯功能。</a:t>
            </a:r>
            <a:endParaRPr lang="en-US" altLang="en-US" sz="1200" dirty="0"/>
          </a:p>
          <a:p>
            <a:pPr marL="12700" algn="l" rtl="0" eaLnBrk="0">
              <a:lnSpc>
                <a:spcPts val="2160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,视频及安防功能：实现视频录像存储，人脸抓拍，设备状态</a:t>
            </a: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识别，安防门禁管理等；</a:t>
            </a:r>
            <a:endParaRPr lang="en-US" altLang="en-US" sz="1200" dirty="0"/>
          </a:p>
        </p:txBody>
      </p:sp>
      <p:sp>
        <p:nvSpPr>
          <p:cNvPr id="746" name="path"/>
          <p:cNvSpPr/>
          <p:nvPr/>
        </p:nvSpPr>
        <p:spPr>
          <a:xfrm>
            <a:off x="4556505" y="2613405"/>
            <a:ext cx="2864103" cy="1103883"/>
          </a:xfrm>
          <a:custGeom>
            <a:avLst/>
            <a:gdLst/>
            <a:ahLst/>
            <a:cxnLst/>
            <a:rect l="0" t="0" r="0" b="0"/>
            <a:pathLst>
              <a:path w="4510" h="1738">
                <a:moveTo>
                  <a:pt x="10" y="1728"/>
                </a:moveTo>
                <a:lnTo>
                  <a:pt x="4500" y="1728"/>
                </a:lnTo>
                <a:lnTo>
                  <a:pt x="4500" y="10"/>
                </a:lnTo>
                <a:lnTo>
                  <a:pt x="10" y="10"/>
                </a:lnTo>
                <a:lnTo>
                  <a:pt x="10" y="1728"/>
                </a:lnTo>
                <a:close/>
              </a:path>
            </a:pathLst>
          </a:custGeom>
          <a:noFill/>
          <a:ln w="12700" cap="flat">
            <a:solidFill>
              <a:srgbClr val="00B0F0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48" name="path"/>
          <p:cNvSpPr/>
          <p:nvPr/>
        </p:nvSpPr>
        <p:spPr>
          <a:xfrm>
            <a:off x="2095245" y="2613405"/>
            <a:ext cx="2100580" cy="1103883"/>
          </a:xfrm>
          <a:custGeom>
            <a:avLst/>
            <a:gdLst/>
            <a:ahLst/>
            <a:cxnLst/>
            <a:rect l="0" t="0" r="0" b="0"/>
            <a:pathLst>
              <a:path w="3308" h="1738">
                <a:moveTo>
                  <a:pt x="10" y="1728"/>
                </a:moveTo>
                <a:lnTo>
                  <a:pt x="3298" y="1728"/>
                </a:lnTo>
                <a:lnTo>
                  <a:pt x="3298" y="10"/>
                </a:lnTo>
                <a:lnTo>
                  <a:pt x="10" y="10"/>
                </a:lnTo>
                <a:lnTo>
                  <a:pt x="10" y="1728"/>
                </a:lnTo>
                <a:close/>
              </a:path>
            </a:pathLst>
          </a:custGeom>
          <a:noFill/>
          <a:ln w="12700" cap="flat">
            <a:solidFill>
              <a:srgbClr val="00B0F0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50" name="path"/>
          <p:cNvSpPr/>
          <p:nvPr/>
        </p:nvSpPr>
        <p:spPr>
          <a:xfrm>
            <a:off x="2448877" y="2400300"/>
            <a:ext cx="1527429" cy="288289"/>
          </a:xfrm>
          <a:custGeom>
            <a:avLst/>
            <a:gdLst/>
            <a:ahLst/>
            <a:cxnLst/>
            <a:rect l="0" t="0" r="0" b="0"/>
            <a:pathLst>
              <a:path w="2405" h="453">
                <a:moveTo>
                  <a:pt x="7" y="453"/>
                </a:moveTo>
                <a:lnTo>
                  <a:pt x="7" y="0"/>
                </a:lnTo>
                <a:moveTo>
                  <a:pt x="564" y="453"/>
                </a:moveTo>
                <a:lnTo>
                  <a:pt x="564" y="0"/>
                </a:lnTo>
                <a:moveTo>
                  <a:pt x="1205" y="453"/>
                </a:moveTo>
                <a:lnTo>
                  <a:pt x="1205" y="0"/>
                </a:lnTo>
                <a:moveTo>
                  <a:pt x="1838" y="453"/>
                </a:moveTo>
                <a:lnTo>
                  <a:pt x="1838" y="0"/>
                </a:lnTo>
                <a:moveTo>
                  <a:pt x="2397" y="453"/>
                </a:moveTo>
                <a:lnTo>
                  <a:pt x="2397" y="0"/>
                </a:lnTo>
              </a:path>
            </a:pathLst>
          </a:custGeom>
          <a:noFill/>
          <a:ln w="9525" cap="flat">
            <a:solidFill>
              <a:srgbClr val="006EC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52" name="path"/>
          <p:cNvSpPr/>
          <p:nvPr/>
        </p:nvSpPr>
        <p:spPr>
          <a:xfrm>
            <a:off x="4881181" y="2400300"/>
            <a:ext cx="2284857" cy="288289"/>
          </a:xfrm>
          <a:custGeom>
            <a:avLst/>
            <a:gdLst/>
            <a:ahLst/>
            <a:cxnLst/>
            <a:rect l="0" t="0" r="0" b="0"/>
            <a:pathLst>
              <a:path w="3598" h="453">
                <a:moveTo>
                  <a:pt x="7" y="453"/>
                </a:moveTo>
                <a:lnTo>
                  <a:pt x="7" y="0"/>
                </a:lnTo>
                <a:moveTo>
                  <a:pt x="821" y="453"/>
                </a:moveTo>
                <a:lnTo>
                  <a:pt x="821" y="0"/>
                </a:lnTo>
                <a:moveTo>
                  <a:pt x="1589" y="453"/>
                </a:moveTo>
                <a:lnTo>
                  <a:pt x="1589" y="0"/>
                </a:lnTo>
                <a:moveTo>
                  <a:pt x="2311" y="453"/>
                </a:moveTo>
                <a:lnTo>
                  <a:pt x="2311" y="0"/>
                </a:lnTo>
                <a:moveTo>
                  <a:pt x="2957" y="453"/>
                </a:moveTo>
                <a:lnTo>
                  <a:pt x="2957" y="0"/>
                </a:lnTo>
                <a:moveTo>
                  <a:pt x="3590" y="453"/>
                </a:moveTo>
                <a:lnTo>
                  <a:pt x="3590" y="0"/>
                </a:lnTo>
              </a:path>
            </a:pathLst>
          </a:custGeom>
          <a:noFill/>
          <a:ln w="9525" cap="flat">
            <a:solidFill>
              <a:srgbClr val="006EC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54" name="path"/>
          <p:cNvSpPr/>
          <p:nvPr/>
        </p:nvSpPr>
        <p:spPr>
          <a:xfrm>
            <a:off x="1970532" y="1898904"/>
            <a:ext cx="5544565" cy="506158"/>
          </a:xfrm>
          <a:custGeom>
            <a:avLst/>
            <a:gdLst/>
            <a:ahLst/>
            <a:cxnLst/>
            <a:rect l="0" t="0" r="0" b="0"/>
            <a:pathLst>
              <a:path w="8731" h="797">
                <a:moveTo>
                  <a:pt x="0" y="789"/>
                </a:moveTo>
                <a:lnTo>
                  <a:pt x="8731" y="789"/>
                </a:lnTo>
                <a:moveTo>
                  <a:pt x="4080" y="790"/>
                </a:moveTo>
                <a:lnTo>
                  <a:pt x="4080" y="0"/>
                </a:lnTo>
              </a:path>
            </a:pathLst>
          </a:custGeom>
          <a:noFill/>
          <a:ln w="9525" cap="flat">
            <a:solidFill>
              <a:srgbClr val="006EC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56" name="picture 7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02252" y="915923"/>
            <a:ext cx="559308" cy="1383792"/>
          </a:xfrm>
          <a:prstGeom prst="rect">
            <a:avLst/>
          </a:prstGeom>
        </p:spPr>
      </p:pic>
      <p:pic>
        <p:nvPicPr>
          <p:cNvPr id="758" name="picture 7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78679" y="2845308"/>
            <a:ext cx="1472184" cy="405383"/>
          </a:xfrm>
          <a:prstGeom prst="rect">
            <a:avLst/>
          </a:prstGeom>
        </p:spPr>
      </p:pic>
      <p:sp>
        <p:nvSpPr>
          <p:cNvPr id="760" name="textbox 760"/>
          <p:cNvSpPr/>
          <p:nvPr/>
        </p:nvSpPr>
        <p:spPr>
          <a:xfrm>
            <a:off x="3428085" y="1231900"/>
            <a:ext cx="785494" cy="592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52400" algn="l" rtl="0" eaLnBrk="0">
              <a:lnSpc>
                <a:spcPts val="1815"/>
              </a:lnSpc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onvif</a:t>
            </a:r>
            <a:endParaRPr lang="en-US" altLang="en-US" sz="1400" dirty="0"/>
          </a:p>
          <a:p>
            <a:pPr algn="l" rtl="0" eaLnBrk="0">
              <a:lnSpc>
                <a:spcPct val="101000"/>
              </a:lnSpc>
            </a:pPr>
            <a:endParaRPr lang="en-US" altLang="en-US" sz="1000" dirty="0"/>
          </a:p>
          <a:p>
            <a:pPr marL="12700" algn="l" rtl="0" eaLnBrk="0">
              <a:lnSpc>
                <a:spcPct val="85000"/>
              </a:lnSpc>
              <a:spcBef>
                <a:spcPts val="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GB28181</a:t>
            </a:r>
            <a:endParaRPr lang="en-US" altLang="en-US" sz="1400" dirty="0"/>
          </a:p>
        </p:txBody>
      </p:sp>
      <p:sp>
        <p:nvSpPr>
          <p:cNvPr id="762" name="textbox 762"/>
          <p:cNvSpPr/>
          <p:nvPr/>
        </p:nvSpPr>
        <p:spPr>
          <a:xfrm>
            <a:off x="1260297" y="243636"/>
            <a:ext cx="1621789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综合环境量监测</a:t>
            </a:r>
            <a:endParaRPr lang="en-US" altLang="en-US" sz="1800" dirty="0"/>
          </a:p>
        </p:txBody>
      </p:sp>
      <p:sp>
        <p:nvSpPr>
          <p:cNvPr id="764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766" name="picture 7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02636" y="1592580"/>
            <a:ext cx="571499" cy="560831"/>
          </a:xfrm>
          <a:prstGeom prst="rect">
            <a:avLst/>
          </a:prstGeom>
        </p:spPr>
      </p:pic>
      <p:pic>
        <p:nvPicPr>
          <p:cNvPr id="768" name="picture 7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660904" y="963167"/>
            <a:ext cx="713231" cy="419100"/>
          </a:xfrm>
          <a:prstGeom prst="rect">
            <a:avLst/>
          </a:prstGeom>
        </p:spPr>
      </p:pic>
      <p:sp>
        <p:nvSpPr>
          <p:cNvPr id="770" name="textbox 770"/>
          <p:cNvSpPr/>
          <p:nvPr/>
        </p:nvSpPr>
        <p:spPr>
          <a:xfrm>
            <a:off x="5233880" y="3327927"/>
            <a:ext cx="904239" cy="3638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除湿机</a:t>
            </a:r>
            <a:r>
              <a:rPr sz="8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风机</a:t>
            </a:r>
            <a:endParaRPr lang="en-US" altLang="en-US" sz="800" dirty="0"/>
          </a:p>
          <a:p>
            <a:pPr algn="l" rtl="0" eaLnBrk="0">
              <a:lnSpc>
                <a:spcPct val="105000"/>
              </a:lnSpc>
            </a:pPr>
            <a:endParaRPr lang="en-US" altLang="en-US" sz="400" dirty="0"/>
          </a:p>
          <a:p>
            <a:pPr algn="r" rtl="0" eaLnBrk="0">
              <a:lnSpc>
                <a:spcPts val="1155"/>
              </a:lnSpc>
              <a:spcBef>
                <a:spcPts val="5"/>
              </a:spcBef>
            </a:pPr>
            <a:r>
              <a:rPr sz="900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执行机构</a:t>
            </a:r>
            <a:endParaRPr lang="en-US" altLang="en-US" sz="900" dirty="0"/>
          </a:p>
        </p:txBody>
      </p:sp>
      <p:pic>
        <p:nvPicPr>
          <p:cNvPr id="772" name="picture 7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pic>
        <p:nvPicPr>
          <p:cNvPr id="774" name="picture 7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2660904" y="2877311"/>
            <a:ext cx="740663" cy="330708"/>
          </a:xfrm>
          <a:prstGeom prst="rect">
            <a:avLst/>
          </a:prstGeom>
        </p:spPr>
      </p:pic>
      <p:pic>
        <p:nvPicPr>
          <p:cNvPr id="776" name="picture 77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6233159" y="2799588"/>
            <a:ext cx="612648" cy="391667"/>
          </a:xfrm>
          <a:prstGeom prst="rect">
            <a:avLst/>
          </a:prstGeom>
        </p:spPr>
      </p:pic>
      <p:sp>
        <p:nvSpPr>
          <p:cNvPr id="778" name="textbox 778"/>
          <p:cNvSpPr/>
          <p:nvPr/>
        </p:nvSpPr>
        <p:spPr>
          <a:xfrm>
            <a:off x="2297276" y="2679846"/>
            <a:ext cx="1813560" cy="144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RS485</a:t>
            </a:r>
            <a:r>
              <a:rPr sz="8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开入</a:t>
            </a:r>
            <a:r>
              <a:rPr sz="8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RS485</a:t>
            </a:r>
            <a:r>
              <a:rPr sz="8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开入     开入</a:t>
            </a:r>
            <a:endParaRPr lang="en-US" altLang="en-US" sz="800" dirty="0"/>
          </a:p>
        </p:txBody>
      </p:sp>
      <p:sp>
        <p:nvSpPr>
          <p:cNvPr id="780" name="textbox 780"/>
          <p:cNvSpPr/>
          <p:nvPr/>
        </p:nvSpPr>
        <p:spPr>
          <a:xfrm>
            <a:off x="5778382" y="2668035"/>
            <a:ext cx="1548764" cy="15621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03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开出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200" kern="0" spc="0" baseline="-1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开出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开出     RS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485</a:t>
            </a:r>
            <a:endParaRPr lang="en-US" altLang="en-US" sz="800" dirty="0"/>
          </a:p>
        </p:txBody>
      </p:sp>
      <p:sp>
        <p:nvSpPr>
          <p:cNvPr id="782" name="textbox 782"/>
          <p:cNvSpPr/>
          <p:nvPr/>
        </p:nvSpPr>
        <p:spPr>
          <a:xfrm>
            <a:off x="2708915" y="3344945"/>
            <a:ext cx="683259" cy="230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烟感</a:t>
            </a:r>
            <a:r>
              <a:rPr sz="8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SF6+O</a:t>
            </a:r>
            <a:endParaRPr lang="en-US" altLang="en-US" sz="800" dirty="0"/>
          </a:p>
          <a:p>
            <a:pPr marL="342900" algn="l" rtl="0" eaLnBrk="0">
              <a:lnSpc>
                <a:spcPts val="620"/>
              </a:lnSpc>
              <a:spcBef>
                <a:spcPts val="50"/>
              </a:spcBef>
            </a:pP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800" dirty="0"/>
          </a:p>
        </p:txBody>
      </p:sp>
      <p:pic>
        <p:nvPicPr>
          <p:cNvPr id="784" name="picture 78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2304837" y="2885613"/>
            <a:ext cx="289310" cy="450506"/>
          </a:xfrm>
          <a:prstGeom prst="rect">
            <a:avLst/>
          </a:prstGeom>
        </p:spPr>
      </p:pic>
      <p:pic>
        <p:nvPicPr>
          <p:cNvPr id="786" name="picture 7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013447" y="2827020"/>
            <a:ext cx="295656" cy="367283"/>
          </a:xfrm>
          <a:prstGeom prst="rect">
            <a:avLst/>
          </a:prstGeom>
        </p:spPr>
      </p:pic>
      <p:sp>
        <p:nvSpPr>
          <p:cNvPr id="788" name="textbox 788"/>
          <p:cNvSpPr/>
          <p:nvPr/>
        </p:nvSpPr>
        <p:spPr>
          <a:xfrm>
            <a:off x="4773813" y="2679338"/>
            <a:ext cx="696594" cy="1492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970"/>
              </a:lnSpc>
            </a:pPr>
            <a:r>
              <a:rPr sz="1200" kern="0" spc="10" baseline="-2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开出</a:t>
            </a:r>
            <a:r>
              <a:rPr sz="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sz="1200" kern="0" spc="10" baseline="70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开出</a:t>
            </a:r>
            <a:endParaRPr lang="en-US" altLang="en-US" sz="1200" baseline="7000" dirty="0"/>
          </a:p>
        </p:txBody>
      </p:sp>
      <p:sp>
        <p:nvSpPr>
          <p:cNvPr id="790" name="textbox 790"/>
          <p:cNvSpPr/>
          <p:nvPr/>
        </p:nvSpPr>
        <p:spPr>
          <a:xfrm>
            <a:off x="5084495" y="1494891"/>
            <a:ext cx="445134" cy="2559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1800" kern="0" spc="-5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STU</a:t>
            </a:r>
            <a:endParaRPr lang="en-US" altLang="en-US" sz="1800" dirty="0"/>
          </a:p>
        </p:txBody>
      </p:sp>
      <p:pic>
        <p:nvPicPr>
          <p:cNvPr id="792" name="picture 7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3857244" y="2904744"/>
            <a:ext cx="228600" cy="321564"/>
          </a:xfrm>
          <a:prstGeom prst="rect">
            <a:avLst/>
          </a:prstGeom>
        </p:spPr>
      </p:pic>
      <p:pic>
        <p:nvPicPr>
          <p:cNvPr id="794" name="picture 79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3499103" y="2903219"/>
            <a:ext cx="234696" cy="307848"/>
          </a:xfrm>
          <a:prstGeom prst="rect">
            <a:avLst/>
          </a:prstGeom>
        </p:spPr>
      </p:pic>
      <p:sp>
        <p:nvSpPr>
          <p:cNvPr id="796" name="textbox 796"/>
          <p:cNvSpPr/>
          <p:nvPr/>
        </p:nvSpPr>
        <p:spPr>
          <a:xfrm>
            <a:off x="2826631" y="3519328"/>
            <a:ext cx="529590" cy="1720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5"/>
              </a:lnSpc>
            </a:pPr>
            <a:r>
              <a:rPr sz="900" kern="0" spc="8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环境监控</a:t>
            </a:r>
            <a:endParaRPr lang="en-US" altLang="en-US" sz="900" dirty="0"/>
          </a:p>
        </p:txBody>
      </p:sp>
      <p:sp>
        <p:nvSpPr>
          <p:cNvPr id="798" name="textbox 798"/>
          <p:cNvSpPr/>
          <p:nvPr/>
        </p:nvSpPr>
        <p:spPr>
          <a:xfrm>
            <a:off x="1293698" y="3981246"/>
            <a:ext cx="106045" cy="7283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algn="r" rtl="0" eaLnBrk="0">
              <a:lnSpc>
                <a:spcPct val="97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altLang="en-US" sz="1000" dirty="0"/>
          </a:p>
          <a:p>
            <a:pPr marL="12700" algn="l" rtl="0" eaLnBrk="0">
              <a:lnSpc>
                <a:spcPct val="84000"/>
              </a:lnSpc>
              <a:spcBef>
                <a:spcPts val="100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altLang="en-US" sz="1200" dirty="0"/>
          </a:p>
          <a:p>
            <a:pPr algn="l" rtl="0" eaLnBrk="0">
              <a:lnSpc>
                <a:spcPct val="113000"/>
              </a:lnSpc>
            </a:pPr>
            <a:endParaRPr lang="en-US" altLang="en-US" sz="700" dirty="0"/>
          </a:p>
          <a:p>
            <a:pPr algn="r" rtl="0" eaLnBrk="0">
              <a:lnSpc>
                <a:spcPct val="84000"/>
              </a:lnSpc>
              <a:spcBef>
                <a:spcPts val="0"/>
              </a:spcBef>
            </a:pPr>
            <a:r>
              <a:rPr sz="12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altLang="en-US" sz="1200" dirty="0"/>
          </a:p>
        </p:txBody>
      </p:sp>
      <p:sp>
        <p:nvSpPr>
          <p:cNvPr id="800" name="rect"/>
          <p:cNvSpPr/>
          <p:nvPr/>
        </p:nvSpPr>
        <p:spPr>
          <a:xfrm>
            <a:off x="3374135" y="1844421"/>
            <a:ext cx="924433" cy="57150"/>
          </a:xfrm>
          <a:prstGeom prst="rect">
            <a:avLst/>
          </a:prstGeom>
          <a:solidFill>
            <a:srgbClr val="006E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2" name="rect"/>
          <p:cNvSpPr/>
          <p:nvPr/>
        </p:nvSpPr>
        <p:spPr>
          <a:xfrm>
            <a:off x="3374135" y="1144904"/>
            <a:ext cx="924433" cy="57150"/>
          </a:xfrm>
          <a:prstGeom prst="rect">
            <a:avLst/>
          </a:prstGeom>
          <a:solidFill>
            <a:srgbClr val="006E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04" name="textbox 804"/>
          <p:cNvSpPr/>
          <p:nvPr/>
        </p:nvSpPr>
        <p:spPr>
          <a:xfrm>
            <a:off x="6617978" y="3338347"/>
            <a:ext cx="228600" cy="2673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声光</a:t>
            </a: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报警</a:t>
            </a:r>
            <a:endParaRPr lang="en-US" altLang="en-US" sz="800" dirty="0"/>
          </a:p>
        </p:txBody>
      </p:sp>
      <p:sp>
        <p:nvSpPr>
          <p:cNvPr id="806" name="textbox 806"/>
          <p:cNvSpPr/>
          <p:nvPr/>
        </p:nvSpPr>
        <p:spPr>
          <a:xfrm>
            <a:off x="3880718" y="3294399"/>
            <a:ext cx="228600" cy="2673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indent="635" algn="l" rtl="0" eaLnBrk="0">
              <a:lnSpc>
                <a:spcPct val="99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红外 双鉴</a:t>
            </a:r>
            <a:endParaRPr lang="en-US" altLang="en-US" sz="800" dirty="0"/>
          </a:p>
        </p:txBody>
      </p:sp>
      <p:sp>
        <p:nvSpPr>
          <p:cNvPr id="808" name="textbox 808"/>
          <p:cNvSpPr/>
          <p:nvPr/>
        </p:nvSpPr>
        <p:spPr>
          <a:xfrm>
            <a:off x="4642263" y="3338347"/>
            <a:ext cx="331470" cy="1454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驱鼠器</a:t>
            </a:r>
            <a:endParaRPr lang="en-US" altLang="en-US" sz="800" dirty="0"/>
          </a:p>
        </p:txBody>
      </p:sp>
      <p:sp>
        <p:nvSpPr>
          <p:cNvPr id="810" name="textbox 810"/>
          <p:cNvSpPr/>
          <p:nvPr/>
        </p:nvSpPr>
        <p:spPr>
          <a:xfrm>
            <a:off x="2288699" y="3344945"/>
            <a:ext cx="330834" cy="144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温湿度</a:t>
            </a:r>
            <a:endParaRPr lang="en-US" altLang="en-US" sz="800" dirty="0"/>
          </a:p>
        </p:txBody>
      </p:sp>
      <p:sp>
        <p:nvSpPr>
          <p:cNvPr id="812" name="textbox 812"/>
          <p:cNvSpPr/>
          <p:nvPr/>
        </p:nvSpPr>
        <p:spPr>
          <a:xfrm>
            <a:off x="6258363" y="3336182"/>
            <a:ext cx="228600" cy="1454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灯光</a:t>
            </a:r>
            <a:endParaRPr lang="en-US" altLang="en-US" sz="800" dirty="0"/>
          </a:p>
        </p:txBody>
      </p:sp>
      <p:sp>
        <p:nvSpPr>
          <p:cNvPr id="814" name="textbox 814"/>
          <p:cNvSpPr/>
          <p:nvPr/>
        </p:nvSpPr>
        <p:spPr>
          <a:xfrm>
            <a:off x="3523622" y="3337325"/>
            <a:ext cx="228600" cy="1447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8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水浸</a:t>
            </a:r>
            <a:endParaRPr lang="en-US" altLang="en-US" sz="800" dirty="0"/>
          </a:p>
        </p:txBody>
      </p:sp>
      <p:sp>
        <p:nvSpPr>
          <p:cNvPr id="816" name="textbox 816"/>
          <p:cNvSpPr/>
          <p:nvPr/>
        </p:nvSpPr>
        <p:spPr>
          <a:xfrm>
            <a:off x="6995966" y="3395872"/>
            <a:ext cx="220979" cy="1460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9000"/>
              </a:lnSpc>
            </a:pPr>
            <a:r>
              <a:rPr sz="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门禁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6"/>
          <p:cNvGrpSpPr/>
          <p:nvPr/>
        </p:nvGrpSpPr>
        <p:grpSpPr>
          <a:xfrm rot="21600000">
            <a:off x="601789" y="2402649"/>
            <a:ext cx="4618101" cy="2538348"/>
            <a:chOff x="0" y="0"/>
            <a:chExt cx="4618101" cy="2538348"/>
          </a:xfrm>
        </p:grpSpPr>
        <p:sp>
          <p:nvSpPr>
            <p:cNvPr id="818" name="path"/>
            <p:cNvSpPr/>
            <p:nvPr/>
          </p:nvSpPr>
          <p:spPr>
            <a:xfrm>
              <a:off x="0" y="0"/>
              <a:ext cx="4618101" cy="2538348"/>
            </a:xfrm>
            <a:custGeom>
              <a:avLst/>
              <a:gdLst/>
              <a:ahLst/>
              <a:cxnLst/>
              <a:rect l="0" t="0" r="0" b="0"/>
              <a:pathLst>
                <a:path w="7272" h="3997">
                  <a:moveTo>
                    <a:pt x="7" y="1253"/>
                  </a:moveTo>
                  <a:cubicBezTo>
                    <a:pt x="7" y="951"/>
                    <a:pt x="252" y="706"/>
                    <a:pt x="554" y="706"/>
                  </a:cubicBezTo>
                  <a:lnTo>
                    <a:pt x="1217" y="706"/>
                  </a:lnTo>
                  <a:lnTo>
                    <a:pt x="3207" y="7"/>
                  </a:lnTo>
                  <a:lnTo>
                    <a:pt x="3031" y="706"/>
                  </a:lnTo>
                  <a:lnTo>
                    <a:pt x="6717" y="706"/>
                  </a:lnTo>
                  <a:cubicBezTo>
                    <a:pt x="7020" y="706"/>
                    <a:pt x="7265" y="951"/>
                    <a:pt x="7265" y="1253"/>
                  </a:cubicBezTo>
                  <a:lnTo>
                    <a:pt x="7265" y="1253"/>
                  </a:lnTo>
                  <a:lnTo>
                    <a:pt x="7265" y="1253"/>
                  </a:lnTo>
                  <a:lnTo>
                    <a:pt x="7265" y="2074"/>
                  </a:lnTo>
                  <a:lnTo>
                    <a:pt x="7265" y="3442"/>
                  </a:lnTo>
                  <a:cubicBezTo>
                    <a:pt x="7265" y="3744"/>
                    <a:pt x="7020" y="3989"/>
                    <a:pt x="6717" y="3989"/>
                  </a:cubicBezTo>
                  <a:lnTo>
                    <a:pt x="3031" y="3989"/>
                  </a:lnTo>
                  <a:lnTo>
                    <a:pt x="1217" y="3989"/>
                  </a:lnTo>
                  <a:lnTo>
                    <a:pt x="1217" y="3989"/>
                  </a:lnTo>
                  <a:lnTo>
                    <a:pt x="554" y="3989"/>
                  </a:lnTo>
                  <a:cubicBezTo>
                    <a:pt x="252" y="3989"/>
                    <a:pt x="7" y="3744"/>
                    <a:pt x="7" y="3442"/>
                  </a:cubicBezTo>
                  <a:lnTo>
                    <a:pt x="7" y="2074"/>
                  </a:lnTo>
                  <a:lnTo>
                    <a:pt x="7" y="1253"/>
                  </a:lnTo>
                  <a:lnTo>
                    <a:pt x="7" y="1253"/>
                  </a:lnTo>
                  <a:close/>
                </a:path>
              </a:pathLst>
            </a:custGeom>
            <a:noFill/>
            <a:ln w="9525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0" name="textbox 820"/>
            <p:cNvSpPr/>
            <p:nvPr/>
          </p:nvSpPr>
          <p:spPr>
            <a:xfrm>
              <a:off x="-12700" y="-12700"/>
              <a:ext cx="4643754" cy="25755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0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1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31000"/>
                </a:lnSpc>
              </a:pPr>
              <a:endParaRPr lang="en-US" altLang="en-US" sz="1000" dirty="0"/>
            </a:p>
            <a:p>
              <a:pPr marL="259715" algn="l" rtl="0" eaLnBrk="0">
                <a:lnSpc>
                  <a:spcPts val="1145"/>
                </a:lnSpc>
                <a:spcBef>
                  <a:spcPts val="5"/>
                </a:spcBef>
              </a:pPr>
              <a:r>
                <a:rPr sz="900" b="1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安全认证及加密：</a:t>
              </a:r>
              <a:endParaRPr lang="en-US" altLang="en-US" sz="900" dirty="0"/>
            </a:p>
            <a:p>
              <a:pPr marL="259080" algn="l" rtl="0" eaLnBrk="0">
                <a:lnSpc>
                  <a:spcPts val="1150"/>
                </a:lnSpc>
                <a:spcBef>
                  <a:spcPts val="255"/>
                </a:spcBef>
              </a:pPr>
              <a:r>
                <a:rPr sz="900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密钥&amp;证书容量：</a:t>
              </a:r>
              <a:endParaRPr lang="en-US" altLang="en-US" sz="900" dirty="0"/>
            </a:p>
            <a:p>
              <a:pPr marL="259080" algn="l" rtl="0" eaLnBrk="0">
                <a:lnSpc>
                  <a:spcPct val="98000"/>
                </a:lnSpc>
                <a:spcBef>
                  <a:spcPts val="50"/>
                </a:spcBef>
              </a:pP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对称密钥：</a:t>
              </a:r>
              <a:r>
                <a:rPr sz="900" kern="0" spc="1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100</a:t>
              </a:r>
              <a:r>
                <a:rPr sz="9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个，非对称密钥：</a:t>
              </a:r>
              <a:r>
                <a:rPr sz="900" kern="0" spc="1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16</a:t>
              </a:r>
              <a:r>
                <a:rPr sz="9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个，公钥证书：</a:t>
              </a:r>
              <a:r>
                <a:rPr sz="900" kern="0" spc="1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16</a:t>
              </a: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个</a:t>
              </a:r>
              <a:endParaRPr lang="en-US" altLang="en-US" sz="900" dirty="0"/>
            </a:p>
            <a:p>
              <a:pPr marL="259080" algn="l" rtl="0" eaLnBrk="0">
                <a:lnSpc>
                  <a:spcPts val="1200"/>
                </a:lnSpc>
              </a:pPr>
              <a:r>
                <a:rPr sz="900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密码算法：</a:t>
              </a:r>
              <a:endParaRPr lang="en-US" altLang="en-US" sz="900" dirty="0"/>
            </a:p>
            <a:p>
              <a:pPr marL="264795" indent="5715" algn="l" rtl="0" eaLnBrk="0">
                <a:lnSpc>
                  <a:spcPct val="109000"/>
                </a:lnSpc>
                <a:spcBef>
                  <a:spcPts val="135"/>
                </a:spcBef>
              </a:pP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   对称算法支持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SM</a:t>
              </a: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1、</a:t>
              </a:r>
              <a:r>
                <a:rPr sz="900" kern="0" spc="-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SM</a:t>
              </a: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4（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ECB</a:t>
              </a: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和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CBC</a:t>
              </a:r>
              <a:r>
                <a:rPr sz="9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模式）、  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DES</a:t>
              </a: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sz="9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DES</a:t>
              </a: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sz="900" kern="0" spc="-1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AES</a:t>
              </a: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等       </a:t>
              </a:r>
              <a:r>
                <a:rPr sz="9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</a:t>
              </a:r>
              <a:r>
                <a:rPr sz="9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sz="9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非对称算法支持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RSA</a:t>
              </a: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sz="9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SM</a:t>
              </a: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900" dirty="0"/>
            </a:p>
            <a:p>
              <a:pPr marL="266700" algn="l" rtl="0" eaLnBrk="0">
                <a:lnSpc>
                  <a:spcPct val="98000"/>
                </a:lnSpc>
                <a:spcBef>
                  <a:spcPts val="50"/>
                </a:spcBef>
              </a:pPr>
              <a:r>
                <a:rPr sz="9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3.   杂凑算法支持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SM</a:t>
              </a:r>
              <a:r>
                <a:rPr sz="9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sz="900" kern="0" spc="1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国密算</a:t>
              </a:r>
              <a:r>
                <a:rPr sz="9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法及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SHA</a:t>
              </a:r>
              <a:r>
                <a:rPr sz="9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-1、</a:t>
              </a:r>
              <a:r>
                <a:rPr sz="9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SHA</a:t>
              </a:r>
              <a:r>
                <a:rPr sz="9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-256</a:t>
              </a:r>
              <a:r>
                <a:rPr sz="900" kern="0" spc="1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等；</a:t>
              </a:r>
              <a:endParaRPr lang="en-US" altLang="en-US" sz="900" dirty="0"/>
            </a:p>
            <a:p>
              <a:pPr marL="259715" algn="l" rtl="0" eaLnBrk="0">
                <a:lnSpc>
                  <a:spcPts val="1200"/>
                </a:lnSpc>
              </a:pPr>
              <a:r>
                <a:rPr sz="900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算法能力：</a:t>
              </a:r>
              <a:endParaRPr lang="en-US" altLang="en-US" sz="900" dirty="0"/>
            </a:p>
            <a:p>
              <a:pPr marL="270510" algn="l" rtl="0" eaLnBrk="0">
                <a:lnSpc>
                  <a:spcPct val="98000"/>
                </a:lnSpc>
                <a:spcBef>
                  <a:spcPts val="135"/>
                </a:spcBef>
              </a:pP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   对称算法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SM</a:t>
              </a: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1、</a:t>
              </a:r>
              <a:r>
                <a:rPr sz="900" kern="0" spc="-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SM</a:t>
              </a: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4、</a:t>
              </a:r>
              <a:r>
                <a:rPr sz="900" kern="0" spc="-1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AES</a:t>
              </a: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</a:t>
              </a:r>
              <a:r>
                <a:rPr sz="9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30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mbps</a:t>
              </a:r>
              <a:endParaRPr lang="en-US" altLang="en-US" sz="900" dirty="0"/>
            </a:p>
            <a:p>
              <a:pPr marL="264795" algn="l" rtl="0" eaLnBrk="0">
                <a:lnSpc>
                  <a:spcPct val="98000"/>
                </a:lnSpc>
                <a:spcBef>
                  <a:spcPts val="150"/>
                </a:spcBef>
              </a:pP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   非对称算法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SM</a:t>
              </a: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2、</a:t>
              </a:r>
              <a:r>
                <a:rPr sz="900" kern="0" spc="-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RSA</a:t>
              </a: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：签名80</a:t>
              </a:r>
              <a:r>
                <a:rPr sz="9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次/秒，验签</a:t>
              </a:r>
              <a:r>
                <a:rPr sz="900" kern="0" spc="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：   30 次/秒</a:t>
              </a:r>
              <a:endParaRPr lang="en-US" altLang="en-US" sz="900" dirty="0"/>
            </a:p>
            <a:p>
              <a:pPr marL="266700" algn="l" rtl="0" eaLnBrk="0">
                <a:lnSpc>
                  <a:spcPts val="1200"/>
                </a:lnSpc>
              </a:pP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3.   摘要算法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SM</a:t>
              </a: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3、</a:t>
              </a:r>
              <a:r>
                <a:rPr sz="9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SHA</a:t>
              </a: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-1：</a:t>
              </a:r>
              <a:r>
                <a:rPr sz="9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sz="9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0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Mbps</a:t>
              </a:r>
              <a:endParaRPr lang="en-US" altLang="en-US" sz="900" dirty="0"/>
            </a:p>
            <a:p>
              <a:pPr marL="258445" algn="l" rtl="0" eaLnBrk="0">
                <a:lnSpc>
                  <a:spcPts val="1150"/>
                </a:lnSpc>
                <a:spcBef>
                  <a:spcPts val="140"/>
                </a:spcBef>
              </a:pPr>
              <a:r>
                <a:rPr sz="9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4.   提供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API</a:t>
              </a:r>
              <a:r>
                <a:rPr sz="9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接口实现配置、密钥管理、设备状态的输出</a:t>
              </a:r>
              <a:endParaRPr lang="en-US" altLang="en-US" sz="900" dirty="0"/>
            </a:p>
          </p:txBody>
        </p:sp>
      </p:grpSp>
      <p:grpSp>
        <p:nvGrpSpPr>
          <p:cNvPr id="48" name="group 48"/>
          <p:cNvGrpSpPr/>
          <p:nvPr/>
        </p:nvGrpSpPr>
        <p:grpSpPr>
          <a:xfrm rot="21600000">
            <a:off x="5727001" y="1500568"/>
            <a:ext cx="3261741" cy="3166110"/>
            <a:chOff x="0" y="0"/>
            <a:chExt cx="3261741" cy="3166110"/>
          </a:xfrm>
        </p:grpSpPr>
        <p:sp>
          <p:nvSpPr>
            <p:cNvPr id="822" name="path"/>
            <p:cNvSpPr/>
            <p:nvPr/>
          </p:nvSpPr>
          <p:spPr>
            <a:xfrm>
              <a:off x="0" y="0"/>
              <a:ext cx="3261741" cy="3166110"/>
            </a:xfrm>
            <a:custGeom>
              <a:avLst/>
              <a:gdLst/>
              <a:ahLst/>
              <a:cxnLst/>
              <a:rect l="0" t="0" r="0" b="0"/>
              <a:pathLst>
                <a:path w="5136" h="4986">
                  <a:moveTo>
                    <a:pt x="7" y="2518"/>
                  </a:moveTo>
                  <a:cubicBezTo>
                    <a:pt x="7" y="2246"/>
                    <a:pt x="227" y="2026"/>
                    <a:pt x="499" y="2026"/>
                  </a:cubicBezTo>
                  <a:lnTo>
                    <a:pt x="861" y="2026"/>
                  </a:lnTo>
                  <a:lnTo>
                    <a:pt x="398" y="7"/>
                  </a:lnTo>
                  <a:lnTo>
                    <a:pt x="2141" y="2026"/>
                  </a:lnTo>
                  <a:lnTo>
                    <a:pt x="4637" y="2026"/>
                  </a:lnTo>
                  <a:cubicBezTo>
                    <a:pt x="4908" y="2026"/>
                    <a:pt x="5129" y="2246"/>
                    <a:pt x="5129" y="2518"/>
                  </a:cubicBezTo>
                  <a:lnTo>
                    <a:pt x="5129" y="2518"/>
                  </a:lnTo>
                  <a:lnTo>
                    <a:pt x="5129" y="2518"/>
                  </a:lnTo>
                  <a:lnTo>
                    <a:pt x="5129" y="3256"/>
                  </a:lnTo>
                  <a:lnTo>
                    <a:pt x="5129" y="4486"/>
                  </a:lnTo>
                  <a:cubicBezTo>
                    <a:pt x="5129" y="4758"/>
                    <a:pt x="4908" y="4978"/>
                    <a:pt x="4637" y="4978"/>
                  </a:cubicBezTo>
                  <a:lnTo>
                    <a:pt x="2141" y="4978"/>
                  </a:lnTo>
                  <a:lnTo>
                    <a:pt x="861" y="4978"/>
                  </a:lnTo>
                  <a:lnTo>
                    <a:pt x="861" y="4978"/>
                  </a:lnTo>
                  <a:lnTo>
                    <a:pt x="499" y="4978"/>
                  </a:lnTo>
                  <a:cubicBezTo>
                    <a:pt x="227" y="4978"/>
                    <a:pt x="7" y="4758"/>
                    <a:pt x="7" y="4486"/>
                  </a:cubicBezTo>
                  <a:lnTo>
                    <a:pt x="7" y="3256"/>
                  </a:lnTo>
                  <a:lnTo>
                    <a:pt x="7" y="2518"/>
                  </a:lnTo>
                  <a:lnTo>
                    <a:pt x="7" y="2518"/>
                  </a:lnTo>
                  <a:close/>
                </a:path>
              </a:pathLst>
            </a:custGeom>
            <a:noFill/>
            <a:ln w="9525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24" name="textbox 824"/>
            <p:cNvSpPr/>
            <p:nvPr/>
          </p:nvSpPr>
          <p:spPr>
            <a:xfrm>
              <a:off x="-12700" y="-12700"/>
              <a:ext cx="3287395" cy="319214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000"/>
                </a:lnSpc>
              </a:pPr>
              <a:endParaRPr lang="en-US" altLang="en-US" sz="100" dirty="0"/>
            </a:p>
            <a:p>
              <a:pPr marL="273050" algn="l" rtl="0" eaLnBrk="0">
                <a:lnSpc>
                  <a:spcPts val="1150"/>
                </a:lnSpc>
              </a:pPr>
              <a:r>
                <a:rPr sz="9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通讯方式：</a:t>
              </a:r>
              <a:endParaRPr lang="en-US" altLang="en-US" sz="900" dirty="0"/>
            </a:p>
            <a:p>
              <a:pPr marL="284480" algn="l" rtl="0" eaLnBrk="0">
                <a:lnSpc>
                  <a:spcPts val="1150"/>
                </a:lnSpc>
                <a:spcBef>
                  <a:spcPts val="50"/>
                </a:spcBef>
              </a:pPr>
              <a:r>
                <a:rPr sz="900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1，公网无线通信：</a:t>
              </a:r>
              <a:r>
                <a:rPr sz="900" kern="0" spc="1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900" kern="0" spc="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2G/3G/4G</a:t>
              </a:r>
              <a:endParaRPr lang="en-US" altLang="en-US" sz="900" dirty="0"/>
            </a:p>
            <a:p>
              <a:pPr marL="278130" algn="l" rtl="0" eaLnBrk="0">
                <a:lnSpc>
                  <a:spcPct val="98000"/>
                </a:lnSpc>
                <a:spcBef>
                  <a:spcPts val="50"/>
                </a:spcBef>
              </a:pPr>
              <a:r>
                <a:rPr sz="900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2，无线专网：</a:t>
              </a:r>
              <a:r>
                <a:rPr sz="900" kern="0" spc="1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</a:t>
              </a:r>
              <a:r>
                <a:rPr sz="900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E-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LTE</a:t>
              </a:r>
              <a:r>
                <a:rPr sz="9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9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Lora</a:t>
              </a:r>
              <a:r>
                <a:rPr sz="900" kern="0" spc="-1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9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NB</a:t>
              </a:r>
              <a:r>
                <a:rPr sz="900" kern="0" spc="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-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IOT</a:t>
              </a:r>
              <a:endParaRPr lang="en-US" altLang="en-US" sz="900" dirty="0"/>
            </a:p>
            <a:p>
              <a:pPr marL="280035" algn="l" rtl="0" eaLnBrk="0">
                <a:lnSpc>
                  <a:spcPts val="1200"/>
                </a:lnSpc>
              </a:pPr>
              <a:r>
                <a:rPr sz="9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3，有线网络：以太网</a:t>
              </a:r>
              <a:endParaRPr lang="en-US" altLang="en-US" sz="900" dirty="0"/>
            </a:p>
            <a:p>
              <a:pPr marL="273050" indent="-635" algn="l" rtl="0" eaLnBrk="0">
                <a:lnSpc>
                  <a:spcPct val="109000"/>
                </a:lnSpc>
                <a:spcBef>
                  <a:spcPts val="140"/>
                </a:spcBef>
              </a:pP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通讯模块可灵活选择、自由组合，</a:t>
              </a:r>
              <a:r>
                <a:rPr sz="9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根据实际情况采       </a:t>
              </a:r>
              <a:r>
                <a:rPr sz="9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用不同的通讯方式。</a:t>
              </a:r>
              <a:endParaRPr lang="en-US" altLang="en-US" sz="900" dirty="0"/>
            </a:p>
            <a:p>
              <a:pPr marL="273050" algn="l" rtl="0" eaLnBrk="0">
                <a:lnSpc>
                  <a:spcPts val="1150"/>
                </a:lnSpc>
                <a:spcBef>
                  <a:spcPts val="50"/>
                </a:spcBef>
              </a:pPr>
              <a:r>
                <a:rPr sz="9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通讯规约：</a:t>
              </a:r>
              <a:endParaRPr lang="en-US" altLang="en-US" sz="900" dirty="0"/>
            </a:p>
            <a:p>
              <a:pPr marL="272415" indent="11430" algn="l" rtl="0" eaLnBrk="0">
                <a:lnSpc>
                  <a:spcPct val="109000"/>
                </a:lnSpc>
                <a:spcBef>
                  <a:spcPts val="45"/>
                </a:spcBef>
              </a:pPr>
              <a:r>
                <a:rPr sz="9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r>
                <a:rPr sz="900" kern="0" spc="-1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900" kern="0" spc="2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DL</a:t>
              </a:r>
              <a:r>
                <a:rPr sz="9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/T</a:t>
              </a:r>
              <a:r>
                <a:rPr sz="900" kern="0" spc="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634《远动设备及系统》标</a:t>
              </a: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准的101、</a:t>
              </a:r>
              <a:r>
                <a:rPr sz="900" kern="0" spc="-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104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900" kern="0" spc="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通信规约</a:t>
              </a:r>
              <a:endParaRPr lang="en-US" altLang="en-US" sz="900" dirty="0"/>
            </a:p>
            <a:p>
              <a:pPr marL="278130" algn="l" rtl="0" eaLnBrk="0">
                <a:lnSpc>
                  <a:spcPct val="84000"/>
                </a:lnSpc>
                <a:spcBef>
                  <a:spcPts val="85"/>
                </a:spcBef>
              </a:pP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sz="900" kern="0" spc="-1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</a:t>
              </a:r>
              <a:r>
                <a:rPr sz="9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MQTT</a:t>
              </a:r>
              <a:r>
                <a:rPr sz="9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sz="9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HTTP</a:t>
              </a:r>
              <a:endParaRPr lang="en-US" altLang="en-US" sz="900" dirty="0"/>
            </a:p>
            <a:p>
              <a:pPr marL="280035" algn="l" rtl="0" eaLnBrk="0">
                <a:lnSpc>
                  <a:spcPts val="1315"/>
                </a:lnSpc>
              </a:pPr>
              <a:r>
                <a:rPr sz="9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r>
                <a:rPr sz="900" kern="0" spc="-1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，南网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PG</a:t>
              </a:r>
              <a:r>
                <a:rPr sz="900" kern="0" spc="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、</a:t>
              </a:r>
              <a:r>
                <a:rPr sz="900" kern="0" spc="-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900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RTSP</a:t>
              </a:r>
              <a:endParaRPr lang="en-US" altLang="en-US" sz="900" dirty="0"/>
            </a:p>
          </p:txBody>
        </p:sp>
      </p:grpSp>
      <p:sp>
        <p:nvSpPr>
          <p:cNvPr id="826" name="path"/>
          <p:cNvSpPr/>
          <p:nvPr/>
        </p:nvSpPr>
        <p:spPr>
          <a:xfrm>
            <a:off x="118872" y="1051559"/>
            <a:ext cx="1869694" cy="1021080"/>
          </a:xfrm>
          <a:custGeom>
            <a:avLst/>
            <a:gdLst/>
            <a:ahLst/>
            <a:cxnLst/>
            <a:rect l="0" t="0" r="0" b="0"/>
            <a:pathLst>
              <a:path w="2944" h="1608">
                <a:moveTo>
                  <a:pt x="0" y="268"/>
                </a:moveTo>
                <a:cubicBezTo>
                  <a:pt x="0" y="120"/>
                  <a:pt x="120" y="0"/>
                  <a:pt x="267" y="0"/>
                </a:cubicBezTo>
                <a:lnTo>
                  <a:pt x="1425" y="0"/>
                </a:lnTo>
                <a:lnTo>
                  <a:pt x="1425" y="0"/>
                </a:lnTo>
                <a:lnTo>
                  <a:pt x="2035" y="0"/>
                </a:lnTo>
                <a:lnTo>
                  <a:pt x="2175" y="0"/>
                </a:lnTo>
                <a:cubicBezTo>
                  <a:pt x="2323" y="0"/>
                  <a:pt x="2443" y="120"/>
                  <a:pt x="2443" y="268"/>
                </a:cubicBezTo>
                <a:lnTo>
                  <a:pt x="2443" y="268"/>
                </a:lnTo>
                <a:lnTo>
                  <a:pt x="2944" y="86"/>
                </a:lnTo>
                <a:lnTo>
                  <a:pt x="2443" y="670"/>
                </a:lnTo>
                <a:lnTo>
                  <a:pt x="2443" y="1340"/>
                </a:lnTo>
                <a:cubicBezTo>
                  <a:pt x="2443" y="1488"/>
                  <a:pt x="2323" y="1608"/>
                  <a:pt x="2175" y="1608"/>
                </a:cubicBezTo>
                <a:lnTo>
                  <a:pt x="2035" y="1608"/>
                </a:lnTo>
                <a:lnTo>
                  <a:pt x="1425" y="1608"/>
                </a:lnTo>
                <a:lnTo>
                  <a:pt x="1425" y="1608"/>
                </a:lnTo>
                <a:lnTo>
                  <a:pt x="267" y="1608"/>
                </a:lnTo>
                <a:cubicBezTo>
                  <a:pt x="120" y="1608"/>
                  <a:pt x="0" y="1488"/>
                  <a:pt x="0" y="1340"/>
                </a:cubicBezTo>
                <a:lnTo>
                  <a:pt x="0" y="670"/>
                </a:lnTo>
                <a:lnTo>
                  <a:pt x="0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00B0F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28" name="picture 8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2024" y="1178052"/>
            <a:ext cx="1405127" cy="768095"/>
          </a:xfrm>
          <a:prstGeom prst="rect">
            <a:avLst/>
          </a:prstGeom>
        </p:spPr>
      </p:pic>
      <p:pic>
        <p:nvPicPr>
          <p:cNvPr id="830" name="picture 8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30929" y="1313688"/>
            <a:ext cx="1445387" cy="114300"/>
          </a:xfrm>
          <a:prstGeom prst="rect">
            <a:avLst/>
          </a:prstGeom>
        </p:spPr>
      </p:pic>
      <p:sp>
        <p:nvSpPr>
          <p:cNvPr id="832" name="textbox 832"/>
          <p:cNvSpPr/>
          <p:nvPr/>
        </p:nvSpPr>
        <p:spPr>
          <a:xfrm>
            <a:off x="2956401" y="1188631"/>
            <a:ext cx="1561464" cy="727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algn="r" rtl="0" eaLnBrk="0">
              <a:lnSpc>
                <a:spcPct val="98000"/>
              </a:lnSpc>
            </a:pP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串行接口</a:t>
            </a:r>
            <a:endParaRPr lang="en-US" altLang="en-US" sz="900" dirty="0"/>
          </a:p>
          <a:p>
            <a:pPr marL="1044575" algn="l" rtl="0" eaLnBrk="0">
              <a:lnSpc>
                <a:spcPts val="1960"/>
              </a:lnSpc>
            </a:pP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并行接口</a:t>
            </a:r>
            <a:endParaRPr lang="en-US" altLang="en-US" sz="900" dirty="0"/>
          </a:p>
          <a:p>
            <a:pPr algn="l" rtl="0" eaLnBrk="0">
              <a:lnSpc>
                <a:spcPct val="103000"/>
              </a:lnSpc>
            </a:pPr>
            <a:endParaRPr lang="en-US" altLang="en-US" sz="1000" dirty="0"/>
          </a:p>
          <a:p>
            <a:pPr algn="l" rtl="0" eaLnBrk="0">
              <a:lnSpc>
                <a:spcPct val="115000"/>
              </a:lnSpc>
            </a:pPr>
            <a:endParaRPr lang="en-US" altLang="en-US" sz="200" dirty="0"/>
          </a:p>
          <a:p>
            <a:pPr marL="12700" algn="l" rtl="0" eaLnBrk="0">
              <a:lnSpc>
                <a:spcPct val="92000"/>
              </a:lnSpc>
              <a:spcBef>
                <a:spcPts val="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SPI</a:t>
            </a:r>
            <a:r>
              <a:rPr sz="9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I2C</a:t>
            </a:r>
            <a:endParaRPr lang="en-US" altLang="en-US" sz="900" dirty="0"/>
          </a:p>
        </p:txBody>
      </p:sp>
      <p:sp>
        <p:nvSpPr>
          <p:cNvPr id="834" name="textbox 834"/>
          <p:cNvSpPr/>
          <p:nvPr/>
        </p:nvSpPr>
        <p:spPr>
          <a:xfrm>
            <a:off x="5076444" y="1178051"/>
            <a:ext cx="1511935" cy="384175"/>
          </a:xfrm>
          <a:prstGeom prst="rect">
            <a:avLst/>
          </a:prstGeom>
          <a:solidFill>
            <a:srgbClr val="0282E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800" dirty="0"/>
          </a:p>
          <a:p>
            <a:pPr marL="452755" algn="l" rtl="0" eaLnBrk="0">
              <a:lnSpc>
                <a:spcPct val="98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通讯模块</a:t>
            </a:r>
            <a:endParaRPr lang="en-US" altLang="en-US" sz="1200" dirty="0"/>
          </a:p>
        </p:txBody>
      </p:sp>
      <p:sp>
        <p:nvSpPr>
          <p:cNvPr id="836" name="textbox 836"/>
          <p:cNvSpPr/>
          <p:nvPr/>
        </p:nvSpPr>
        <p:spPr>
          <a:xfrm>
            <a:off x="2118360" y="1178051"/>
            <a:ext cx="1511935" cy="384175"/>
          </a:xfrm>
          <a:prstGeom prst="rect">
            <a:avLst/>
          </a:prstGeom>
          <a:solidFill>
            <a:srgbClr val="0282E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800" dirty="0"/>
          </a:p>
          <a:p>
            <a:pPr marL="454025" algn="l" rtl="0" eaLnBrk="0">
              <a:lnSpc>
                <a:spcPct val="97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主机单元</a:t>
            </a:r>
            <a:endParaRPr lang="en-US" altLang="en-US" sz="1200" dirty="0"/>
          </a:p>
        </p:txBody>
      </p:sp>
      <p:sp>
        <p:nvSpPr>
          <p:cNvPr id="838" name="textbox 838"/>
          <p:cNvSpPr/>
          <p:nvPr/>
        </p:nvSpPr>
        <p:spPr>
          <a:xfrm>
            <a:off x="2112264" y="2028444"/>
            <a:ext cx="1513839" cy="368934"/>
          </a:xfrm>
          <a:prstGeom prst="rect">
            <a:avLst/>
          </a:prstGeom>
          <a:solidFill>
            <a:srgbClr val="0282E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700" dirty="0"/>
          </a:p>
          <a:p>
            <a:pPr algn="l" rtl="0" eaLnBrk="0">
              <a:lnSpc>
                <a:spcPct val="7000"/>
              </a:lnSpc>
            </a:pPr>
            <a:endParaRPr lang="en-US" altLang="en-US" sz="100" dirty="0"/>
          </a:p>
          <a:p>
            <a:pPr marL="302260" algn="l" rtl="0" eaLnBrk="0">
              <a:lnSpc>
                <a:spcPct val="98000"/>
              </a:lnSpc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安全认证模块</a:t>
            </a:r>
            <a:endParaRPr lang="en-US" altLang="en-US" sz="1200" dirty="0"/>
          </a:p>
        </p:txBody>
      </p:sp>
      <p:sp>
        <p:nvSpPr>
          <p:cNvPr id="840" name="textbox 840"/>
          <p:cNvSpPr/>
          <p:nvPr/>
        </p:nvSpPr>
        <p:spPr>
          <a:xfrm>
            <a:off x="1270584" y="243636"/>
            <a:ext cx="1588769" cy="293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2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STU通信及安全</a:t>
            </a:r>
            <a:endParaRPr lang="en-US" altLang="en-US" sz="1800" dirty="0"/>
          </a:p>
        </p:txBody>
      </p:sp>
      <p:sp>
        <p:nvSpPr>
          <p:cNvPr id="842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44" name="picture 8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pic>
        <p:nvPicPr>
          <p:cNvPr id="846" name="picture 8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14701" y="1562861"/>
            <a:ext cx="117094" cy="4657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picture 8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498"/>
          </a:xfrm>
          <a:prstGeom prst="rect">
            <a:avLst/>
          </a:prstGeom>
        </p:spPr>
      </p:pic>
      <p:sp>
        <p:nvSpPr>
          <p:cNvPr id="850" name="textbox 850"/>
          <p:cNvSpPr/>
          <p:nvPr/>
        </p:nvSpPr>
        <p:spPr>
          <a:xfrm>
            <a:off x="-12700" y="1343140"/>
            <a:ext cx="3415029" cy="13862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0710"/>
              </a:lnSpc>
            </a:pPr>
            <a:r>
              <a:rPr sz="13900" kern="0" spc="-12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sz="13900" kern="0" spc="-259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600" b="1" kern="0" spc="-1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altLang="en-US" sz="9600" dirty="0"/>
          </a:p>
        </p:txBody>
      </p:sp>
      <p:sp>
        <p:nvSpPr>
          <p:cNvPr id="852" name="textbox 852"/>
          <p:cNvSpPr/>
          <p:nvPr/>
        </p:nvSpPr>
        <p:spPr>
          <a:xfrm>
            <a:off x="3587123" y="2350992"/>
            <a:ext cx="1497964" cy="1693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31750" algn="l" rtl="0" eaLnBrk="0">
              <a:lnSpc>
                <a:spcPct val="89000"/>
              </a:lnSpc>
            </a:pP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整体方案</a:t>
            </a:r>
            <a:endParaRPr lang="en-US" altLang="en-US" sz="2000" dirty="0"/>
          </a:p>
          <a:p>
            <a:pPr marL="27940" indent="-6350" algn="l" rtl="0" eaLnBrk="0">
              <a:lnSpc>
                <a:spcPct val="154000"/>
              </a:lnSpc>
              <a:spcBef>
                <a:spcPts val="20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 系统功能</a:t>
            </a:r>
            <a:r>
              <a:rPr sz="20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  硬件配置</a:t>
            </a:r>
            <a:endParaRPr lang="en-US" altLang="en-US" sz="2000" dirty="0"/>
          </a:p>
          <a:p>
            <a:pPr algn="l" rtl="0" eaLnBrk="0">
              <a:lnSpc>
                <a:spcPct val="104000"/>
              </a:lnSpc>
            </a:pPr>
            <a:endParaRPr lang="en-US" altLang="en-US" sz="1000" dirty="0"/>
          </a:p>
          <a:p>
            <a:pPr algn="l" rtl="0" eaLnBrk="0">
              <a:lnSpc>
                <a:spcPct val="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2000" b="1" kern="0" spc="-10" dirty="0">
                <a:solidFill>
                  <a:srgbClr val="00C37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  典型实施</a:t>
            </a:r>
            <a:endParaRPr lang="en-US" altLang="en-US" sz="2000" dirty="0"/>
          </a:p>
        </p:txBody>
      </p:sp>
      <p:sp>
        <p:nvSpPr>
          <p:cNvPr id="854" name="rect"/>
          <p:cNvSpPr/>
          <p:nvPr/>
        </p:nvSpPr>
        <p:spPr>
          <a:xfrm>
            <a:off x="3489137" y="1804796"/>
            <a:ext cx="5654861" cy="102489"/>
          </a:xfrm>
          <a:prstGeom prst="rect">
            <a:avLst/>
          </a:pr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56" name="textbox 856"/>
          <p:cNvSpPr/>
          <p:nvPr/>
        </p:nvSpPr>
        <p:spPr>
          <a:xfrm>
            <a:off x="3571716" y="1337265"/>
            <a:ext cx="1442085" cy="438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2700" b="1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解决方案</a:t>
            </a:r>
            <a:endParaRPr lang="en-US" altLang="en-US" sz="27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picture 8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62000" y="771144"/>
            <a:ext cx="7620000" cy="4166615"/>
          </a:xfrm>
          <a:prstGeom prst="rect">
            <a:avLst/>
          </a:prstGeom>
        </p:spPr>
      </p:pic>
      <p:sp>
        <p:nvSpPr>
          <p:cNvPr id="860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62" name="picture 8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sp>
        <p:nvSpPr>
          <p:cNvPr id="864" name="textbox 864"/>
          <p:cNvSpPr/>
          <p:nvPr/>
        </p:nvSpPr>
        <p:spPr>
          <a:xfrm>
            <a:off x="1263269" y="243636"/>
            <a:ext cx="932814" cy="2940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800" kern="0" spc="-2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典型部署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/>
          <p:cNvSpPr/>
          <p:nvPr/>
        </p:nvSpPr>
        <p:spPr>
          <a:xfrm>
            <a:off x="211836" y="2211323"/>
            <a:ext cx="1297305" cy="2449195"/>
          </a:xfrm>
          <a:prstGeom prst="rect">
            <a:avLst/>
          </a:prstGeom>
          <a:solidFill>
            <a:srgbClr val="0282E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400" dirty="0"/>
          </a:p>
          <a:p>
            <a:pPr marL="92075" indent="21590" algn="l" rtl="0" eaLnBrk="0">
              <a:lnSpc>
                <a:spcPct val="100000"/>
              </a:lnSpc>
              <a:spcBef>
                <a:spcPts val="5"/>
              </a:spcBef>
            </a:pP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目前配电房环境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和监控程度不足，</a:t>
            </a:r>
            <a:r>
              <a:rPr sz="12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无法对配电房环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境和设备进行有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效监控。</a:t>
            </a:r>
            <a:r>
              <a:rPr sz="1200" kern="0" spc="3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运维管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理人员对配电房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设备数据统计分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析非常困难，难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以掌握配电房及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设备的宏观情况。</a:t>
            </a:r>
            <a:endParaRPr lang="en-US" altLang="en-US" sz="1200" dirty="0"/>
          </a:p>
        </p:txBody>
      </p:sp>
      <p:sp>
        <p:nvSpPr>
          <p:cNvPr id="30" name="textbox 30"/>
          <p:cNvSpPr/>
          <p:nvPr/>
        </p:nvSpPr>
        <p:spPr>
          <a:xfrm>
            <a:off x="1723644" y="2211323"/>
            <a:ext cx="1297305" cy="2449195"/>
          </a:xfrm>
          <a:prstGeom prst="rect">
            <a:avLst/>
          </a:prstGeom>
          <a:solidFill>
            <a:srgbClr val="0282E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400" dirty="0"/>
          </a:p>
          <a:p>
            <a:pPr marL="93980" indent="2540" algn="l" rtl="0" eaLnBrk="0">
              <a:lnSpc>
                <a:spcPct val="100000"/>
              </a:lnSpc>
              <a:spcBef>
                <a:spcPts val="0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配电房一般都在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每年或每季的几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个典型日，由工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作人员逐个测量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配电装置及巡检，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既不能及时发现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问题，也难以全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面的反映真实情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况。</a:t>
            </a:r>
            <a:endParaRPr lang="en-US" altLang="en-US" sz="1200" dirty="0"/>
          </a:p>
        </p:txBody>
      </p:sp>
      <p:sp>
        <p:nvSpPr>
          <p:cNvPr id="32" name="textbox 32"/>
          <p:cNvSpPr/>
          <p:nvPr/>
        </p:nvSpPr>
        <p:spPr>
          <a:xfrm>
            <a:off x="7778496" y="2211323"/>
            <a:ext cx="1297305" cy="2449195"/>
          </a:xfrm>
          <a:prstGeom prst="rect">
            <a:avLst/>
          </a:prstGeom>
          <a:solidFill>
            <a:srgbClr val="0282E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400" dirty="0"/>
          </a:p>
          <a:p>
            <a:pPr marL="94615" indent="20320" algn="l" rtl="0" eaLnBrk="0">
              <a:lnSpc>
                <a:spcPct val="100000"/>
              </a:lnSpc>
              <a:spcBef>
                <a:spcPts val="5"/>
              </a:spcBef>
            </a:pP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目前充电桩、分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布式能源、智能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小区的广泛发展，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未来很多时候要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求配电房为该类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用户提供电源、</a:t>
            </a:r>
            <a:endParaRPr lang="en-US" altLang="en-US" sz="1200" dirty="0"/>
          </a:p>
          <a:p>
            <a:pPr marL="93345" indent="635" algn="l" rtl="0" eaLnBrk="0">
              <a:lnSpc>
                <a:spcPct val="100000"/>
              </a:lnSpc>
              <a:spcBef>
                <a:spcPts val="10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通信、数据接入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等功能接口，而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目前配电房的环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境、设备条件、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安全等级均难以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满足需求</a:t>
            </a:r>
            <a:endParaRPr lang="en-US" altLang="en-US" sz="1200" dirty="0"/>
          </a:p>
        </p:txBody>
      </p:sp>
      <p:sp>
        <p:nvSpPr>
          <p:cNvPr id="34" name="textbox 34"/>
          <p:cNvSpPr/>
          <p:nvPr/>
        </p:nvSpPr>
        <p:spPr>
          <a:xfrm>
            <a:off x="6262115" y="2211323"/>
            <a:ext cx="1297305" cy="2449195"/>
          </a:xfrm>
          <a:prstGeom prst="rect">
            <a:avLst/>
          </a:prstGeom>
          <a:solidFill>
            <a:srgbClr val="0282E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400" dirty="0"/>
          </a:p>
          <a:p>
            <a:pPr marL="93345" indent="3175" algn="l" rtl="0" eaLnBrk="0">
              <a:lnSpc>
                <a:spcPct val="100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配电房设备监控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状态的缺失，使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配网自动化操作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不能真正有效实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施。开关合分闸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状态的确认需要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现场确认，缺乏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视频监控资料的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支撑，目前基本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很难进行远程的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合分闸操作，自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动化实际使用效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果有限</a:t>
            </a:r>
            <a:endParaRPr lang="en-US" altLang="en-US" sz="1200" dirty="0"/>
          </a:p>
        </p:txBody>
      </p:sp>
      <p:sp>
        <p:nvSpPr>
          <p:cNvPr id="36" name="textbox 36"/>
          <p:cNvSpPr/>
          <p:nvPr/>
        </p:nvSpPr>
        <p:spPr>
          <a:xfrm>
            <a:off x="3236976" y="2211323"/>
            <a:ext cx="1295400" cy="2449195"/>
          </a:xfrm>
          <a:prstGeom prst="rect">
            <a:avLst/>
          </a:prstGeom>
          <a:solidFill>
            <a:srgbClr val="0282E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8000"/>
              </a:lnSpc>
            </a:pPr>
            <a:endParaRPr lang="en-US" altLang="en-US" sz="400" dirty="0"/>
          </a:p>
          <a:p>
            <a:pPr marL="92075" indent="3175" algn="l" rtl="0" eaLnBrk="0">
              <a:lnSpc>
                <a:spcPct val="101000"/>
              </a:lnSpc>
              <a:spcBef>
                <a:spcPts val="5"/>
              </a:spcBef>
            </a:pPr>
            <a:r>
              <a:rPr sz="1100" kern="0" spc="-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配电房数量众多，</a:t>
            </a:r>
            <a:r>
              <a:rPr sz="1100" kern="0" spc="2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分部广，而且部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分配电房内部和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周围环境恶劣，</a:t>
            </a:r>
            <a:endParaRPr lang="en-US" altLang="en-US" sz="1200" dirty="0"/>
          </a:p>
          <a:p>
            <a:pPr marL="92710" algn="l" rtl="0" eaLnBrk="0">
              <a:lnSpc>
                <a:spcPct val="99000"/>
              </a:lnSpc>
              <a:spcBef>
                <a:spcPts val="6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巡检人员在巡检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过程中有触电、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SF6气体中毒等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风险</a:t>
            </a:r>
            <a:endParaRPr lang="en-US" altLang="en-US" sz="1200" dirty="0"/>
          </a:p>
        </p:txBody>
      </p:sp>
      <p:sp>
        <p:nvSpPr>
          <p:cNvPr id="38" name="textbox 38"/>
          <p:cNvSpPr/>
          <p:nvPr/>
        </p:nvSpPr>
        <p:spPr>
          <a:xfrm>
            <a:off x="4748783" y="2211323"/>
            <a:ext cx="1295400" cy="2449195"/>
          </a:xfrm>
          <a:prstGeom prst="rect">
            <a:avLst/>
          </a:prstGeom>
          <a:solidFill>
            <a:srgbClr val="0282E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400" dirty="0"/>
          </a:p>
          <a:p>
            <a:pPr marL="93345" indent="2540" algn="l" rtl="0" eaLnBrk="0">
              <a:lnSpc>
                <a:spcPct val="100000"/>
              </a:lnSpc>
              <a:spcBef>
                <a:spcPts val="5"/>
              </a:spcBef>
            </a:pP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配电房设备越来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越复杂，</a:t>
            </a:r>
            <a:r>
              <a:rPr sz="1200" kern="0" spc="3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数量越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来越多，</a:t>
            </a:r>
            <a:r>
              <a:rPr sz="1200" kern="0" spc="3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对巡检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人员的数量和技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能要求也越来越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高。</a:t>
            </a:r>
            <a:r>
              <a:rPr sz="1200" kern="0" spc="-1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目前巡检人</a:t>
            </a:r>
            <a:r>
              <a:rPr sz="12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员素质的提高不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能紧跟配电房日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益复杂的功能结</a:t>
            </a:r>
            <a:r>
              <a:rPr sz="1200" kern="0" spc="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12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构运维要求</a:t>
            </a:r>
            <a:endParaRPr lang="en-US" altLang="en-US" sz="1200" dirty="0"/>
          </a:p>
        </p:txBody>
      </p:sp>
      <p:sp>
        <p:nvSpPr>
          <p:cNvPr id="40" name="textbox 40"/>
          <p:cNvSpPr/>
          <p:nvPr/>
        </p:nvSpPr>
        <p:spPr>
          <a:xfrm>
            <a:off x="211836" y="1420367"/>
            <a:ext cx="1297305" cy="647700"/>
          </a:xfrm>
          <a:prstGeom prst="rect">
            <a:avLst/>
          </a:prstGeom>
          <a:solidFill>
            <a:srgbClr val="BFCD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marL="496570" indent="-378460" algn="l" rtl="0" eaLnBrk="0">
              <a:lnSpc>
                <a:spcPct val="99000"/>
              </a:lnSpc>
              <a:spcBef>
                <a:spcPts val="0"/>
              </a:spcBef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配电房监控模式  </a:t>
            </a:r>
            <a:r>
              <a:rPr sz="12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落后</a:t>
            </a:r>
            <a:endParaRPr lang="en-US" altLang="en-US" sz="1200" dirty="0"/>
          </a:p>
        </p:txBody>
      </p:sp>
      <p:sp>
        <p:nvSpPr>
          <p:cNvPr id="42" name="textbox 42"/>
          <p:cNvSpPr/>
          <p:nvPr/>
        </p:nvSpPr>
        <p:spPr>
          <a:xfrm>
            <a:off x="1723644" y="1420367"/>
            <a:ext cx="1297305" cy="647700"/>
          </a:xfrm>
          <a:prstGeom prst="rect">
            <a:avLst/>
          </a:prstGeom>
          <a:solidFill>
            <a:srgbClr val="BFCD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algn="l" rtl="0" eaLnBrk="0">
              <a:lnSpc>
                <a:spcPct val="10000"/>
              </a:lnSpc>
            </a:pPr>
            <a:endParaRPr lang="en-US" altLang="en-US" sz="100" dirty="0"/>
          </a:p>
          <a:p>
            <a:pPr marL="421640" indent="-304165" algn="l" rtl="0" eaLnBrk="0">
              <a:lnSpc>
                <a:spcPct val="99000"/>
              </a:lnSpc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人工巡检存在巡   检盲区</a:t>
            </a:r>
            <a:endParaRPr lang="en-US" altLang="en-US" sz="1200" dirty="0"/>
          </a:p>
        </p:txBody>
      </p:sp>
      <p:sp>
        <p:nvSpPr>
          <p:cNvPr id="44" name="textbox 44"/>
          <p:cNvSpPr/>
          <p:nvPr/>
        </p:nvSpPr>
        <p:spPr>
          <a:xfrm>
            <a:off x="7778496" y="1420367"/>
            <a:ext cx="1297305" cy="647700"/>
          </a:xfrm>
          <a:prstGeom prst="rect">
            <a:avLst/>
          </a:prstGeom>
          <a:solidFill>
            <a:srgbClr val="BFCD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lang="en-US" altLang="en-US" sz="1000" dirty="0"/>
          </a:p>
          <a:p>
            <a:pPr marL="427990" indent="-310515" algn="l" rtl="0" eaLnBrk="0">
              <a:lnSpc>
                <a:spcPct val="99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不满足扩展业务   </a:t>
            </a:r>
            <a:r>
              <a:rPr sz="12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的需求</a:t>
            </a:r>
            <a:endParaRPr lang="en-US" altLang="en-US" sz="1200" dirty="0"/>
          </a:p>
        </p:txBody>
      </p:sp>
      <p:sp>
        <p:nvSpPr>
          <p:cNvPr id="46" name="textbox 46"/>
          <p:cNvSpPr/>
          <p:nvPr/>
        </p:nvSpPr>
        <p:spPr>
          <a:xfrm>
            <a:off x="6262115" y="1420367"/>
            <a:ext cx="1297305" cy="647700"/>
          </a:xfrm>
          <a:prstGeom prst="rect">
            <a:avLst/>
          </a:prstGeom>
          <a:solidFill>
            <a:srgbClr val="BFCD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marL="422910" indent="-304800" algn="l" rtl="0" eaLnBrk="0">
              <a:lnSpc>
                <a:spcPct val="99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未能实现远程操  </a:t>
            </a:r>
            <a:r>
              <a:rPr sz="12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作确认</a:t>
            </a:r>
            <a:endParaRPr lang="en-US" altLang="en-US" sz="1200" dirty="0"/>
          </a:p>
        </p:txBody>
      </p:sp>
      <p:sp>
        <p:nvSpPr>
          <p:cNvPr id="48" name="textbox 48"/>
          <p:cNvSpPr/>
          <p:nvPr/>
        </p:nvSpPr>
        <p:spPr>
          <a:xfrm>
            <a:off x="3236976" y="1420367"/>
            <a:ext cx="1295400" cy="647700"/>
          </a:xfrm>
          <a:prstGeom prst="rect">
            <a:avLst/>
          </a:prstGeom>
          <a:solidFill>
            <a:srgbClr val="BFCD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1000" dirty="0"/>
          </a:p>
          <a:p>
            <a:pPr marL="267970" indent="-151765" algn="l" rtl="0" eaLnBrk="0">
              <a:lnSpc>
                <a:spcPct val="98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人工巡检过程存  </a:t>
            </a:r>
            <a:r>
              <a:rPr sz="12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在安全风险</a:t>
            </a:r>
            <a:endParaRPr lang="en-US" altLang="en-US" sz="1200" dirty="0"/>
          </a:p>
        </p:txBody>
      </p:sp>
      <p:sp>
        <p:nvSpPr>
          <p:cNvPr id="50" name="textbox 50"/>
          <p:cNvSpPr/>
          <p:nvPr/>
        </p:nvSpPr>
        <p:spPr>
          <a:xfrm>
            <a:off x="4748783" y="1420367"/>
            <a:ext cx="1295400" cy="647700"/>
          </a:xfrm>
          <a:prstGeom prst="rect">
            <a:avLst/>
          </a:prstGeom>
          <a:solidFill>
            <a:srgbClr val="BFCDA7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000" dirty="0"/>
          </a:p>
          <a:p>
            <a:pPr marL="272415" indent="-154305" algn="l" rtl="0" eaLnBrk="0">
              <a:lnSpc>
                <a:spcPct val="99000"/>
              </a:lnSpc>
              <a:spcBef>
                <a:spcPts val="5"/>
              </a:spcBef>
            </a:pPr>
            <a:r>
              <a:rPr sz="12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巡检人员素质难   </a:t>
            </a:r>
            <a:r>
              <a:rPr sz="12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以满足要求</a:t>
            </a:r>
            <a:endParaRPr lang="en-US" altLang="en-US" sz="1200" dirty="0"/>
          </a:p>
        </p:txBody>
      </p:sp>
      <p:sp>
        <p:nvSpPr>
          <p:cNvPr id="52" name="textbox 52"/>
          <p:cNvSpPr/>
          <p:nvPr/>
        </p:nvSpPr>
        <p:spPr>
          <a:xfrm>
            <a:off x="1263040" y="243636"/>
            <a:ext cx="2305050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配电房运维及管理现状</a:t>
            </a:r>
            <a:endParaRPr lang="en-US" altLang="en-US" sz="1800" dirty="0"/>
          </a:p>
        </p:txBody>
      </p:sp>
      <p:sp>
        <p:nvSpPr>
          <p:cNvPr id="54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6" name="picture 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 rot="21600000">
            <a:off x="8174735" y="841247"/>
            <a:ext cx="504444" cy="504444"/>
            <a:chOff x="0" y="0"/>
            <a:chExt cx="504444" cy="504444"/>
          </a:xfrm>
        </p:grpSpPr>
        <p:sp>
          <p:nvSpPr>
            <p:cNvPr id="58" name="path"/>
            <p:cNvSpPr/>
            <p:nvPr/>
          </p:nvSpPr>
          <p:spPr>
            <a:xfrm>
              <a:off x="0" y="0"/>
              <a:ext cx="504444" cy="504444"/>
            </a:xfrm>
            <a:custGeom>
              <a:avLst/>
              <a:gdLst/>
              <a:ahLst/>
              <a:cxnLst/>
              <a:rect l="0" t="0" r="0" b="0"/>
              <a:pathLst>
                <a:path w="794" h="794">
                  <a:moveTo>
                    <a:pt x="0" y="397"/>
                  </a:moveTo>
                  <a:cubicBezTo>
                    <a:pt x="0" y="177"/>
                    <a:pt x="177" y="0"/>
                    <a:pt x="397" y="0"/>
                  </a:cubicBezTo>
                  <a:cubicBezTo>
                    <a:pt x="616" y="0"/>
                    <a:pt x="794" y="177"/>
                    <a:pt x="794" y="397"/>
                  </a:cubicBezTo>
                  <a:cubicBezTo>
                    <a:pt x="794" y="616"/>
                    <a:pt x="616" y="794"/>
                    <a:pt x="397" y="794"/>
                  </a:cubicBezTo>
                  <a:cubicBezTo>
                    <a:pt x="177" y="794"/>
                    <a:pt x="0" y="616"/>
                    <a:pt x="0" y="397"/>
                  </a:cubicBezTo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0" name="textbox 60"/>
            <p:cNvSpPr/>
            <p:nvPr/>
          </p:nvSpPr>
          <p:spPr>
            <a:xfrm>
              <a:off x="-12700" y="-12700"/>
              <a:ext cx="530225" cy="5822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212090" algn="l" rtl="0" eaLnBrk="0">
                <a:lnSpc>
                  <a:spcPct val="84000"/>
                </a:lnSpc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</a:t>
              </a:r>
              <a:endParaRPr lang="en-US" altLang="en-US" sz="1800" dirty="0"/>
            </a:p>
          </p:txBody>
        </p:sp>
      </p:grpSp>
      <p:grpSp>
        <p:nvGrpSpPr>
          <p:cNvPr id="4" name="group 4"/>
          <p:cNvGrpSpPr/>
          <p:nvPr/>
        </p:nvGrpSpPr>
        <p:grpSpPr>
          <a:xfrm rot="21600000">
            <a:off x="5145023" y="841247"/>
            <a:ext cx="504444" cy="504444"/>
            <a:chOff x="0" y="0"/>
            <a:chExt cx="504444" cy="504444"/>
          </a:xfrm>
        </p:grpSpPr>
        <p:sp>
          <p:nvSpPr>
            <p:cNvPr id="62" name="path"/>
            <p:cNvSpPr/>
            <p:nvPr/>
          </p:nvSpPr>
          <p:spPr>
            <a:xfrm>
              <a:off x="0" y="0"/>
              <a:ext cx="504444" cy="504444"/>
            </a:xfrm>
            <a:custGeom>
              <a:avLst/>
              <a:gdLst/>
              <a:ahLst/>
              <a:cxnLst/>
              <a:rect l="0" t="0" r="0" b="0"/>
              <a:pathLst>
                <a:path w="794" h="794">
                  <a:moveTo>
                    <a:pt x="0" y="397"/>
                  </a:moveTo>
                  <a:cubicBezTo>
                    <a:pt x="0" y="177"/>
                    <a:pt x="177" y="0"/>
                    <a:pt x="397" y="0"/>
                  </a:cubicBezTo>
                  <a:cubicBezTo>
                    <a:pt x="616" y="0"/>
                    <a:pt x="794" y="177"/>
                    <a:pt x="794" y="397"/>
                  </a:cubicBezTo>
                  <a:cubicBezTo>
                    <a:pt x="794" y="616"/>
                    <a:pt x="616" y="794"/>
                    <a:pt x="397" y="794"/>
                  </a:cubicBezTo>
                  <a:cubicBezTo>
                    <a:pt x="177" y="794"/>
                    <a:pt x="0" y="616"/>
                    <a:pt x="0" y="397"/>
                  </a:cubicBezTo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4" name="textbox 64"/>
            <p:cNvSpPr/>
            <p:nvPr/>
          </p:nvSpPr>
          <p:spPr>
            <a:xfrm>
              <a:off x="-12700" y="-12700"/>
              <a:ext cx="530225" cy="58483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200025" algn="l" rtl="0" eaLnBrk="0">
                <a:lnSpc>
                  <a:spcPct val="83000"/>
                </a:lnSpc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</a:t>
              </a:r>
              <a:endParaRPr lang="en-US" altLang="en-US" sz="1800" dirty="0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6658356" y="841247"/>
            <a:ext cx="504443" cy="504444"/>
            <a:chOff x="0" y="0"/>
            <a:chExt cx="504443" cy="504444"/>
          </a:xfrm>
        </p:grpSpPr>
        <p:sp>
          <p:nvSpPr>
            <p:cNvPr id="66" name="path"/>
            <p:cNvSpPr/>
            <p:nvPr/>
          </p:nvSpPr>
          <p:spPr>
            <a:xfrm>
              <a:off x="0" y="0"/>
              <a:ext cx="504443" cy="504444"/>
            </a:xfrm>
            <a:custGeom>
              <a:avLst/>
              <a:gdLst/>
              <a:ahLst/>
              <a:cxnLst/>
              <a:rect l="0" t="0" r="0" b="0"/>
              <a:pathLst>
                <a:path w="794" h="794">
                  <a:moveTo>
                    <a:pt x="0" y="397"/>
                  </a:moveTo>
                  <a:cubicBezTo>
                    <a:pt x="0" y="177"/>
                    <a:pt x="177" y="0"/>
                    <a:pt x="397" y="0"/>
                  </a:cubicBezTo>
                  <a:cubicBezTo>
                    <a:pt x="616" y="0"/>
                    <a:pt x="794" y="177"/>
                    <a:pt x="794" y="397"/>
                  </a:cubicBezTo>
                  <a:cubicBezTo>
                    <a:pt x="794" y="616"/>
                    <a:pt x="616" y="794"/>
                    <a:pt x="397" y="794"/>
                  </a:cubicBezTo>
                  <a:cubicBezTo>
                    <a:pt x="177" y="794"/>
                    <a:pt x="0" y="616"/>
                    <a:pt x="0" y="397"/>
                  </a:cubicBezTo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68" name="textbox 68"/>
            <p:cNvSpPr/>
            <p:nvPr/>
          </p:nvSpPr>
          <p:spPr>
            <a:xfrm>
              <a:off x="-12700" y="-12700"/>
              <a:ext cx="530225" cy="58229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8000"/>
                </a:lnSpc>
              </a:pPr>
              <a:endParaRPr lang="en-US" altLang="en-US" sz="100" dirty="0"/>
            </a:p>
            <a:p>
              <a:pPr marL="218440" algn="l" rtl="0" eaLnBrk="0">
                <a:lnSpc>
                  <a:spcPct val="83000"/>
                </a:lnSpc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</a:t>
              </a:r>
              <a:endParaRPr lang="en-US" altLang="en-US" sz="1800" dirty="0"/>
            </a:p>
          </p:txBody>
        </p:sp>
      </p:grpSp>
      <p:grpSp>
        <p:nvGrpSpPr>
          <p:cNvPr id="8" name="group 8"/>
          <p:cNvGrpSpPr/>
          <p:nvPr/>
        </p:nvGrpSpPr>
        <p:grpSpPr>
          <a:xfrm rot="21600000">
            <a:off x="2119883" y="844296"/>
            <a:ext cx="504444" cy="502920"/>
            <a:chOff x="0" y="0"/>
            <a:chExt cx="504444" cy="502920"/>
          </a:xfrm>
        </p:grpSpPr>
        <p:sp>
          <p:nvSpPr>
            <p:cNvPr id="70" name="path"/>
            <p:cNvSpPr/>
            <p:nvPr/>
          </p:nvSpPr>
          <p:spPr>
            <a:xfrm>
              <a:off x="0" y="0"/>
              <a:ext cx="504444" cy="502920"/>
            </a:xfrm>
            <a:custGeom>
              <a:avLst/>
              <a:gdLst/>
              <a:ahLst/>
              <a:cxnLst/>
              <a:rect l="0" t="0" r="0" b="0"/>
              <a:pathLst>
                <a:path w="794" h="792">
                  <a:moveTo>
                    <a:pt x="0" y="395"/>
                  </a:moveTo>
                  <a:cubicBezTo>
                    <a:pt x="0" y="177"/>
                    <a:pt x="177" y="0"/>
                    <a:pt x="397" y="0"/>
                  </a:cubicBezTo>
                  <a:cubicBezTo>
                    <a:pt x="616" y="0"/>
                    <a:pt x="794" y="177"/>
                    <a:pt x="794" y="395"/>
                  </a:cubicBezTo>
                  <a:cubicBezTo>
                    <a:pt x="794" y="614"/>
                    <a:pt x="616" y="792"/>
                    <a:pt x="397" y="792"/>
                  </a:cubicBezTo>
                  <a:cubicBezTo>
                    <a:pt x="177" y="792"/>
                    <a:pt x="0" y="614"/>
                    <a:pt x="0" y="395"/>
                  </a:cubicBezTo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2" name="textbox 72"/>
            <p:cNvSpPr/>
            <p:nvPr/>
          </p:nvSpPr>
          <p:spPr>
            <a:xfrm>
              <a:off x="-12700" y="-12700"/>
              <a:ext cx="530225" cy="5835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marL="212090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1800" dirty="0"/>
            </a:p>
          </p:txBody>
        </p:sp>
      </p:grpSp>
      <p:grpSp>
        <p:nvGrpSpPr>
          <p:cNvPr id="10" name="group 10"/>
          <p:cNvGrpSpPr/>
          <p:nvPr/>
        </p:nvGrpSpPr>
        <p:grpSpPr>
          <a:xfrm rot="21600000">
            <a:off x="603504" y="844296"/>
            <a:ext cx="504443" cy="502920"/>
            <a:chOff x="0" y="0"/>
            <a:chExt cx="504443" cy="502920"/>
          </a:xfrm>
        </p:grpSpPr>
        <p:sp>
          <p:nvSpPr>
            <p:cNvPr id="74" name="path"/>
            <p:cNvSpPr/>
            <p:nvPr/>
          </p:nvSpPr>
          <p:spPr>
            <a:xfrm>
              <a:off x="0" y="0"/>
              <a:ext cx="504443" cy="502920"/>
            </a:xfrm>
            <a:custGeom>
              <a:avLst/>
              <a:gdLst/>
              <a:ahLst/>
              <a:cxnLst/>
              <a:rect l="0" t="0" r="0" b="0"/>
              <a:pathLst>
                <a:path w="794" h="792">
                  <a:moveTo>
                    <a:pt x="0" y="395"/>
                  </a:moveTo>
                  <a:cubicBezTo>
                    <a:pt x="0" y="177"/>
                    <a:pt x="177" y="0"/>
                    <a:pt x="397" y="0"/>
                  </a:cubicBezTo>
                  <a:cubicBezTo>
                    <a:pt x="616" y="0"/>
                    <a:pt x="794" y="177"/>
                    <a:pt x="794" y="395"/>
                  </a:cubicBezTo>
                  <a:cubicBezTo>
                    <a:pt x="794" y="614"/>
                    <a:pt x="616" y="792"/>
                    <a:pt x="397" y="792"/>
                  </a:cubicBezTo>
                  <a:cubicBezTo>
                    <a:pt x="177" y="792"/>
                    <a:pt x="0" y="614"/>
                    <a:pt x="0" y="395"/>
                  </a:cubicBezTo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76" name="textbox 76"/>
            <p:cNvSpPr/>
            <p:nvPr/>
          </p:nvSpPr>
          <p:spPr>
            <a:xfrm>
              <a:off x="-12700" y="-12700"/>
              <a:ext cx="530225" cy="5835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marL="22161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1800" dirty="0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3633215" y="844296"/>
            <a:ext cx="502920" cy="502920"/>
            <a:chOff x="0" y="0"/>
            <a:chExt cx="502920" cy="502920"/>
          </a:xfrm>
        </p:grpSpPr>
        <p:sp>
          <p:nvSpPr>
            <p:cNvPr id="78" name="path"/>
            <p:cNvSpPr/>
            <p:nvPr/>
          </p:nvSpPr>
          <p:spPr>
            <a:xfrm>
              <a:off x="0" y="0"/>
              <a:ext cx="502920" cy="502920"/>
            </a:xfrm>
            <a:custGeom>
              <a:avLst/>
              <a:gdLst/>
              <a:ahLst/>
              <a:cxnLst/>
              <a:rect l="0" t="0" r="0" b="0"/>
              <a:pathLst>
                <a:path w="792" h="792">
                  <a:moveTo>
                    <a:pt x="0" y="395"/>
                  </a:moveTo>
                  <a:cubicBezTo>
                    <a:pt x="0" y="177"/>
                    <a:pt x="177" y="0"/>
                    <a:pt x="395" y="0"/>
                  </a:cubicBezTo>
                  <a:cubicBezTo>
                    <a:pt x="614" y="0"/>
                    <a:pt x="792" y="177"/>
                    <a:pt x="792" y="395"/>
                  </a:cubicBezTo>
                  <a:cubicBezTo>
                    <a:pt x="792" y="614"/>
                    <a:pt x="614" y="792"/>
                    <a:pt x="395" y="792"/>
                  </a:cubicBezTo>
                  <a:cubicBezTo>
                    <a:pt x="177" y="792"/>
                    <a:pt x="0" y="614"/>
                    <a:pt x="0" y="395"/>
                  </a:cubicBezTo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80" name="textbox 80"/>
            <p:cNvSpPr/>
            <p:nvPr/>
          </p:nvSpPr>
          <p:spPr>
            <a:xfrm>
              <a:off x="-12700" y="-12700"/>
              <a:ext cx="528955" cy="5803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marL="21399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en-US" altLang="en-US" sz="1800" dirty="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" name="picture 8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821679" y="1176614"/>
            <a:ext cx="3070034" cy="2773370"/>
          </a:xfrm>
          <a:prstGeom prst="rect">
            <a:avLst/>
          </a:prstGeom>
        </p:spPr>
      </p:pic>
      <p:pic>
        <p:nvPicPr>
          <p:cNvPr id="868" name="picture 8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484119" y="1182618"/>
            <a:ext cx="1911941" cy="2784111"/>
          </a:xfrm>
          <a:prstGeom prst="rect">
            <a:avLst/>
          </a:prstGeom>
        </p:spPr>
      </p:pic>
      <p:pic>
        <p:nvPicPr>
          <p:cNvPr id="870" name="picture 8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67868" y="1176482"/>
            <a:ext cx="1882658" cy="2790489"/>
          </a:xfrm>
          <a:prstGeom prst="rect">
            <a:avLst/>
          </a:prstGeom>
        </p:spPr>
      </p:pic>
      <p:pic>
        <p:nvPicPr>
          <p:cNvPr id="872" name="picture 8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523231" y="1176482"/>
            <a:ext cx="1181141" cy="2790489"/>
          </a:xfrm>
          <a:prstGeom prst="rect">
            <a:avLst/>
          </a:prstGeom>
        </p:spPr>
      </p:pic>
      <p:sp>
        <p:nvSpPr>
          <p:cNvPr id="874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76" name="picture 8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sp>
        <p:nvSpPr>
          <p:cNvPr id="878" name="textbox 878"/>
          <p:cNvSpPr/>
          <p:nvPr/>
        </p:nvSpPr>
        <p:spPr>
          <a:xfrm>
            <a:off x="1260754" y="243636"/>
            <a:ext cx="935355" cy="2933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部署现场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picture 8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62227" y="1024128"/>
            <a:ext cx="7019544" cy="3095243"/>
          </a:xfrm>
          <a:prstGeom prst="rect">
            <a:avLst/>
          </a:prstGeom>
        </p:spPr>
      </p:pic>
      <p:sp>
        <p:nvSpPr>
          <p:cNvPr id="882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84" name="picture 8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sp>
        <p:nvSpPr>
          <p:cNvPr id="886" name="textbox 886"/>
          <p:cNvSpPr/>
          <p:nvPr/>
        </p:nvSpPr>
        <p:spPr>
          <a:xfrm>
            <a:off x="1259154" y="243636"/>
            <a:ext cx="937260" cy="2908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总体数据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picture 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498"/>
          </a:xfrm>
          <a:prstGeom prst="rect">
            <a:avLst/>
          </a:prstGeom>
        </p:spPr>
      </p:pic>
      <p:sp>
        <p:nvSpPr>
          <p:cNvPr id="890" name="textbox 890"/>
          <p:cNvSpPr/>
          <p:nvPr/>
        </p:nvSpPr>
        <p:spPr>
          <a:xfrm>
            <a:off x="0" y="1014582"/>
            <a:ext cx="9142094" cy="2061210"/>
          </a:xfrm>
          <a:prstGeom prst="rect">
            <a:avLst/>
          </a:prstGeom>
          <a:solidFill>
            <a:srgbClr val="04ABE7">
              <a:alpha val="9960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112000"/>
              </a:lnSpc>
            </a:pPr>
            <a:endParaRPr lang="en-US" altLang="en-US" sz="10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2990850" algn="l" rtl="0" eaLnBrk="0">
              <a:lnSpc>
                <a:spcPct val="86000"/>
              </a:lnSpc>
            </a:pPr>
            <a:r>
              <a:rPr sz="3900" b="1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 YOU</a:t>
            </a:r>
            <a:endParaRPr lang="en-US" altLang="en-US" sz="3900" dirty="0"/>
          </a:p>
          <a:p>
            <a:pPr algn="l" rtl="0" eaLnBrk="0">
              <a:lnSpc>
                <a:spcPct val="108000"/>
              </a:lnSpc>
            </a:pPr>
            <a:endParaRPr lang="en-US" altLang="en-US" sz="1100" dirty="0"/>
          </a:p>
          <a:p>
            <a:pPr marL="1090295" algn="l" rtl="0" eaLnBrk="0">
              <a:lnSpc>
                <a:spcPct val="99000"/>
              </a:lnSpc>
              <a:spcBef>
                <a:spcPts val="5"/>
              </a:spcBef>
            </a:pPr>
            <a:r>
              <a:rPr sz="15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让资产管理更安全、更节约、更高效，我们致力于打造互联共享的资产管理</a:t>
            </a:r>
            <a:r>
              <a:rPr sz="1500" kern="0" spc="-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生态圈</a:t>
            </a:r>
            <a:endParaRPr lang="en-US" alt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2"/>
          <p:cNvSpPr/>
          <p:nvPr/>
        </p:nvSpPr>
        <p:spPr>
          <a:xfrm>
            <a:off x="4617720" y="2112263"/>
            <a:ext cx="4418329" cy="2745104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8000"/>
              </a:lnSpc>
            </a:pPr>
            <a:endParaRPr lang="en-US" altLang="en-US" sz="500" dirty="0"/>
          </a:p>
          <a:p>
            <a:pPr marL="95250" indent="4445" algn="l" rtl="0" eaLnBrk="0">
              <a:lnSpc>
                <a:spcPct val="124000"/>
              </a:lnSpc>
              <a:spcBef>
                <a:spcPts val="5"/>
              </a:spcBef>
            </a:pP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通过配电环节智能化，</a:t>
            </a: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有助于</a:t>
            </a:r>
            <a:r>
              <a:rPr sz="9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加强配电房生产指挥与运维管理的信息化建设，   </a:t>
            </a: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为配电房规划、运行维护和管理提供全面支撑。在配电网融合与互动的基础     </a:t>
            </a: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上，基于云计算的智能配电房具有集成、自愈和优化3个关键体征。</a:t>
            </a:r>
            <a:endParaRPr lang="en-US" altLang="en-US" sz="900" dirty="0"/>
          </a:p>
          <a:p>
            <a:pPr marL="93980" indent="5715" algn="l" rtl="0" eaLnBrk="0">
              <a:lnSpc>
                <a:spcPct val="120000"/>
              </a:lnSpc>
              <a:spcBef>
                <a:spcPts val="285"/>
              </a:spcBef>
            </a:pPr>
            <a:r>
              <a:rPr sz="9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集成：</a:t>
            </a:r>
            <a:r>
              <a:rPr sz="900" b="1" kern="0" spc="-1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通过配电房监控系统云计算平台的模块化封装，</a:t>
            </a:r>
            <a:r>
              <a:rPr sz="900" kern="0" spc="21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实现不断的流程优化、</a:t>
            </a: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信息整合，实现设备监测、状态评估、数据分析与运维管理等业务的集成，</a:t>
            </a:r>
            <a:endParaRPr lang="en-US" altLang="en-US" sz="900" dirty="0"/>
          </a:p>
          <a:p>
            <a:pPr marL="93980" algn="l" rtl="0" eaLnBrk="0">
              <a:lnSpc>
                <a:spcPct val="120000"/>
              </a:lnSpc>
              <a:spcBef>
                <a:spcPts val="295"/>
              </a:spcBef>
            </a:pP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形成全面的辅助决策支持体系，支撑企业管理的规范化和精细化，不断提升    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运维单位的管理效率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900" dirty="0"/>
          </a:p>
          <a:p>
            <a:pPr marL="93980" indent="17780" algn="l" rtl="0" eaLnBrk="0">
              <a:lnSpc>
                <a:spcPct val="127000"/>
              </a:lnSpc>
              <a:spcBef>
                <a:spcPts val="275"/>
              </a:spcBef>
            </a:pPr>
            <a:r>
              <a:rPr sz="9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自愈：</a:t>
            </a:r>
            <a:r>
              <a:rPr sz="900" b="1" kern="0" spc="-13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通过云计算的实时监控和计算，对配电房的运行状态进行连续的在线</a:t>
            </a:r>
            <a:r>
              <a:rPr sz="900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自我评估，并采取预防性控制手段，</a:t>
            </a: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及时发</a:t>
            </a:r>
            <a:r>
              <a:rPr sz="9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现、快速诊断和消除故障隐患；      </a:t>
            </a: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故障发生时，在没有或少量人工干预下，能够快速隔离故障、自我恢复，避     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免突然停电的发生。</a:t>
            </a:r>
            <a:endParaRPr lang="en-US" altLang="en-US" sz="900" dirty="0"/>
          </a:p>
          <a:p>
            <a:pPr algn="l" rtl="0" eaLnBrk="0">
              <a:lnSpc>
                <a:spcPct val="127000"/>
              </a:lnSpc>
            </a:pPr>
            <a:endParaRPr lang="en-US" altLang="en-US" sz="200" dirty="0"/>
          </a:p>
          <a:p>
            <a:pPr marL="93345" indent="6350" algn="l" rtl="0" eaLnBrk="0">
              <a:lnSpc>
                <a:spcPct val="124000"/>
              </a:lnSpc>
              <a:spcBef>
                <a:spcPts val="0"/>
              </a:spcBef>
            </a:pPr>
            <a:r>
              <a:rPr sz="9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优化：</a:t>
            </a:r>
            <a:r>
              <a:rPr sz="900" b="1" kern="0" spc="-1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通过云计算的高级分析功能，</a:t>
            </a: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实现资产规划、建设、运行维护等全寿   </a:t>
            </a:r>
            <a:r>
              <a:rPr sz="9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命周期环节的优化，合理地安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排设备的运行与检修，提高资产的利用效率，      </a:t>
            </a:r>
            <a:r>
              <a:rPr sz="900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有效地降低运行维护成本和投资成本，</a:t>
            </a: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减少电网损耗。</a:t>
            </a:r>
            <a:endParaRPr lang="en-US" altLang="en-US" sz="900" dirty="0"/>
          </a:p>
        </p:txBody>
      </p:sp>
      <p:sp>
        <p:nvSpPr>
          <p:cNvPr id="84" name="textbox 84"/>
          <p:cNvSpPr/>
          <p:nvPr/>
        </p:nvSpPr>
        <p:spPr>
          <a:xfrm>
            <a:off x="1763267" y="2113787"/>
            <a:ext cx="2665729" cy="2745104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500" dirty="0"/>
          </a:p>
          <a:p>
            <a:pPr marL="93980" indent="5080" algn="l" rtl="0" eaLnBrk="0">
              <a:lnSpc>
                <a:spcPct val="120000"/>
              </a:lnSpc>
              <a:spcBef>
                <a:spcPts val="5"/>
              </a:spcBef>
            </a:pP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智能配电房能够实时检测配电房状态，巡检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人员可以不去现场或减少现场巡检的次数，</a:t>
            </a:r>
            <a:endParaRPr lang="en-US" altLang="en-US" sz="900" dirty="0"/>
          </a:p>
          <a:p>
            <a:pPr marL="93345" algn="l" rtl="0" eaLnBrk="0">
              <a:lnSpc>
                <a:spcPct val="131000"/>
              </a:lnSpc>
              <a:spcBef>
                <a:spcPts val="265"/>
              </a:spcBef>
            </a:pPr>
            <a:r>
              <a:rPr sz="900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通过系统采集的设备状态数据和视频图像就     可以全面掌握配电房的运行情况，从而降低     人工巡检成本，提高安全保障。此外，还可     以避免出现漏检、错检等人为性失误，提高     运维的质量和一致性。最后，通过完善的配     电房监控，实现尽早地发现故障，采取正确     的措施来快速隔离问题，解决预测、检测和     修复电力系统的安全运营问题，避免代价高、  影响广的断电现象，从而保障电网安全和用     电可靠性，提高运维管理工作水平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en-US" sz="900" dirty="0"/>
          </a:p>
        </p:txBody>
      </p:sp>
      <p:sp>
        <p:nvSpPr>
          <p:cNvPr id="86" name="textbox 86"/>
          <p:cNvSpPr/>
          <p:nvPr/>
        </p:nvSpPr>
        <p:spPr>
          <a:xfrm>
            <a:off x="251459" y="2112263"/>
            <a:ext cx="1395094" cy="2745104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lang="en-US" altLang="en-US" sz="400" dirty="0"/>
          </a:p>
          <a:p>
            <a:pPr marL="91440" indent="635" algn="l" rtl="0" eaLnBrk="0">
              <a:lnSpc>
                <a:spcPct val="111000"/>
              </a:lnSpc>
              <a:spcBef>
                <a:spcPts val="0"/>
              </a:spcBef>
            </a:pP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智能配电房系统通过     </a:t>
            </a: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采集配电房的温度、     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湿度、粉尘、有害气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9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体等参数</a:t>
            </a:r>
            <a:r>
              <a:rPr sz="900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，并可将配     </a:t>
            </a: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电房内温度、湿度、     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粉尘、有害气体等技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术指标控制在合格范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围内，防止设备发生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凝露、绝缘老化及外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界条件下产生的局部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放电问题等，延长设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备使用寿命，实现设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备全寿命使用周期，     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提高供电可靠性，减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900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少重复性投资，提高</a:t>
            </a:r>
            <a:r>
              <a:rPr sz="900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900" kern="0" spc="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经济效益。</a:t>
            </a:r>
            <a:endParaRPr lang="en-US" altLang="en-US" sz="900" dirty="0"/>
          </a:p>
        </p:txBody>
      </p:sp>
      <p:sp>
        <p:nvSpPr>
          <p:cNvPr id="88" name="textbox 88"/>
          <p:cNvSpPr/>
          <p:nvPr/>
        </p:nvSpPr>
        <p:spPr>
          <a:xfrm>
            <a:off x="4617720" y="1420367"/>
            <a:ext cx="4418329" cy="51371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algn="l" rtl="0" eaLnBrk="0">
              <a:lnSpc>
                <a:spcPct val="8000"/>
              </a:lnSpc>
            </a:pPr>
            <a:endParaRPr lang="en-US" altLang="en-US" sz="100" dirty="0"/>
          </a:p>
          <a:p>
            <a:pPr marL="1300480" algn="l" rtl="0" eaLnBrk="0">
              <a:lnSpc>
                <a:spcPct val="97000"/>
              </a:lnSpc>
            </a:pPr>
            <a:r>
              <a:rPr sz="12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“可自愈免维护”智能配电房</a:t>
            </a:r>
            <a:endParaRPr lang="en-US" altLang="en-US" sz="1200" dirty="0"/>
          </a:p>
        </p:txBody>
      </p:sp>
      <p:sp>
        <p:nvSpPr>
          <p:cNvPr id="90" name="textbox 90"/>
          <p:cNvSpPr/>
          <p:nvPr/>
        </p:nvSpPr>
        <p:spPr>
          <a:xfrm>
            <a:off x="1763267" y="1420367"/>
            <a:ext cx="2665729" cy="51371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3000"/>
              </a:lnSpc>
            </a:pPr>
            <a:endParaRPr lang="en-US" altLang="en-US" sz="1000" dirty="0"/>
          </a:p>
          <a:p>
            <a:pPr marL="117475" algn="l" rtl="0" eaLnBrk="0">
              <a:lnSpc>
                <a:spcPct val="97000"/>
              </a:lnSpc>
              <a:spcBef>
                <a:spcPts val="5"/>
              </a:spcBef>
            </a:pPr>
            <a:r>
              <a:rPr sz="12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实现远程智能化巡检，提高</a:t>
            </a: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运维水平</a:t>
            </a:r>
            <a:endParaRPr lang="en-US" altLang="en-US" sz="1200" dirty="0"/>
          </a:p>
        </p:txBody>
      </p:sp>
      <p:sp>
        <p:nvSpPr>
          <p:cNvPr id="92" name="textbox 92"/>
          <p:cNvSpPr/>
          <p:nvPr/>
        </p:nvSpPr>
        <p:spPr>
          <a:xfrm>
            <a:off x="251459" y="1420367"/>
            <a:ext cx="1395094" cy="51371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4000"/>
              </a:lnSpc>
            </a:pPr>
            <a:endParaRPr lang="en-US" altLang="en-US" sz="600" dirty="0"/>
          </a:p>
          <a:p>
            <a:pPr marL="165735" algn="l" rtl="0" eaLnBrk="0">
              <a:lnSpc>
                <a:spcPct val="99000"/>
              </a:lnSpc>
              <a:spcBef>
                <a:spcPts val="5"/>
              </a:spcBef>
            </a:pPr>
            <a:r>
              <a:rPr sz="12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延长设备使用寿    命，减少故障率</a:t>
            </a:r>
            <a:endParaRPr lang="en-US" altLang="en-US" sz="1200" dirty="0"/>
          </a:p>
        </p:txBody>
      </p:sp>
      <p:sp>
        <p:nvSpPr>
          <p:cNvPr id="94" name="textbox 94"/>
          <p:cNvSpPr/>
          <p:nvPr/>
        </p:nvSpPr>
        <p:spPr>
          <a:xfrm>
            <a:off x="1258468" y="243636"/>
            <a:ext cx="185229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智能电房建设目标</a:t>
            </a:r>
            <a:endParaRPr lang="en-US" altLang="en-US" sz="1800" dirty="0"/>
          </a:p>
        </p:txBody>
      </p:sp>
      <p:sp>
        <p:nvSpPr>
          <p:cNvPr id="96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8" name="picture 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2843783" y="844296"/>
            <a:ext cx="504444" cy="502920"/>
            <a:chOff x="0" y="0"/>
            <a:chExt cx="504444" cy="502920"/>
          </a:xfrm>
        </p:grpSpPr>
        <p:sp>
          <p:nvSpPr>
            <p:cNvPr id="100" name="path"/>
            <p:cNvSpPr/>
            <p:nvPr/>
          </p:nvSpPr>
          <p:spPr>
            <a:xfrm>
              <a:off x="0" y="0"/>
              <a:ext cx="504444" cy="502920"/>
            </a:xfrm>
            <a:custGeom>
              <a:avLst/>
              <a:gdLst/>
              <a:ahLst/>
              <a:cxnLst/>
              <a:rect l="0" t="0" r="0" b="0"/>
              <a:pathLst>
                <a:path w="794" h="792">
                  <a:moveTo>
                    <a:pt x="0" y="395"/>
                  </a:moveTo>
                  <a:cubicBezTo>
                    <a:pt x="0" y="177"/>
                    <a:pt x="177" y="0"/>
                    <a:pt x="397" y="0"/>
                  </a:cubicBezTo>
                  <a:cubicBezTo>
                    <a:pt x="616" y="0"/>
                    <a:pt x="794" y="177"/>
                    <a:pt x="794" y="395"/>
                  </a:cubicBezTo>
                  <a:cubicBezTo>
                    <a:pt x="794" y="614"/>
                    <a:pt x="616" y="792"/>
                    <a:pt x="397" y="792"/>
                  </a:cubicBezTo>
                  <a:cubicBezTo>
                    <a:pt x="177" y="792"/>
                    <a:pt x="0" y="614"/>
                    <a:pt x="0" y="395"/>
                  </a:cubicBezTo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2" name="textbox 102"/>
            <p:cNvSpPr/>
            <p:nvPr/>
          </p:nvSpPr>
          <p:spPr>
            <a:xfrm>
              <a:off x="-12700" y="-12700"/>
              <a:ext cx="530225" cy="5835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marL="21145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endParaRPr lang="en-US" altLang="en-US" sz="1800" dirty="0"/>
            </a:p>
          </p:txBody>
        </p:sp>
      </p:grpSp>
      <p:grpSp>
        <p:nvGrpSpPr>
          <p:cNvPr id="16" name="group 16"/>
          <p:cNvGrpSpPr/>
          <p:nvPr/>
        </p:nvGrpSpPr>
        <p:grpSpPr>
          <a:xfrm rot="21600000">
            <a:off x="696468" y="844296"/>
            <a:ext cx="504443" cy="502920"/>
            <a:chOff x="0" y="0"/>
            <a:chExt cx="504443" cy="502920"/>
          </a:xfrm>
        </p:grpSpPr>
        <p:sp>
          <p:nvSpPr>
            <p:cNvPr id="104" name="path"/>
            <p:cNvSpPr/>
            <p:nvPr/>
          </p:nvSpPr>
          <p:spPr>
            <a:xfrm>
              <a:off x="0" y="0"/>
              <a:ext cx="504443" cy="502920"/>
            </a:xfrm>
            <a:custGeom>
              <a:avLst/>
              <a:gdLst/>
              <a:ahLst/>
              <a:cxnLst/>
              <a:rect l="0" t="0" r="0" b="0"/>
              <a:pathLst>
                <a:path w="794" h="792">
                  <a:moveTo>
                    <a:pt x="0" y="395"/>
                  </a:moveTo>
                  <a:cubicBezTo>
                    <a:pt x="0" y="177"/>
                    <a:pt x="177" y="0"/>
                    <a:pt x="397" y="0"/>
                  </a:cubicBezTo>
                  <a:cubicBezTo>
                    <a:pt x="616" y="0"/>
                    <a:pt x="794" y="177"/>
                    <a:pt x="794" y="395"/>
                  </a:cubicBezTo>
                  <a:cubicBezTo>
                    <a:pt x="794" y="614"/>
                    <a:pt x="616" y="792"/>
                    <a:pt x="397" y="792"/>
                  </a:cubicBezTo>
                  <a:cubicBezTo>
                    <a:pt x="177" y="792"/>
                    <a:pt x="0" y="614"/>
                    <a:pt x="0" y="395"/>
                  </a:cubicBezTo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06" name="textbox 106"/>
            <p:cNvSpPr/>
            <p:nvPr/>
          </p:nvSpPr>
          <p:spPr>
            <a:xfrm>
              <a:off x="-12700" y="-12700"/>
              <a:ext cx="530225" cy="5835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marL="22161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</a:t>
              </a:r>
              <a:endParaRPr lang="en-US" altLang="en-US" sz="1800" dirty="0"/>
            </a:p>
          </p:txBody>
        </p:sp>
      </p:grpSp>
      <p:grpSp>
        <p:nvGrpSpPr>
          <p:cNvPr id="18" name="group 18"/>
          <p:cNvGrpSpPr/>
          <p:nvPr/>
        </p:nvGrpSpPr>
        <p:grpSpPr>
          <a:xfrm rot="21600000">
            <a:off x="6576059" y="844296"/>
            <a:ext cx="502920" cy="502920"/>
            <a:chOff x="0" y="0"/>
            <a:chExt cx="502920" cy="502920"/>
          </a:xfrm>
        </p:grpSpPr>
        <p:sp>
          <p:nvSpPr>
            <p:cNvPr id="108" name="path"/>
            <p:cNvSpPr/>
            <p:nvPr/>
          </p:nvSpPr>
          <p:spPr>
            <a:xfrm>
              <a:off x="0" y="0"/>
              <a:ext cx="502920" cy="502920"/>
            </a:xfrm>
            <a:custGeom>
              <a:avLst/>
              <a:gdLst/>
              <a:ahLst/>
              <a:cxnLst/>
              <a:rect l="0" t="0" r="0" b="0"/>
              <a:pathLst>
                <a:path w="792" h="792">
                  <a:moveTo>
                    <a:pt x="0" y="395"/>
                  </a:moveTo>
                  <a:cubicBezTo>
                    <a:pt x="0" y="177"/>
                    <a:pt x="177" y="0"/>
                    <a:pt x="395" y="0"/>
                  </a:cubicBezTo>
                  <a:cubicBezTo>
                    <a:pt x="614" y="0"/>
                    <a:pt x="792" y="177"/>
                    <a:pt x="792" y="395"/>
                  </a:cubicBezTo>
                  <a:cubicBezTo>
                    <a:pt x="792" y="614"/>
                    <a:pt x="614" y="792"/>
                    <a:pt x="395" y="792"/>
                  </a:cubicBezTo>
                  <a:cubicBezTo>
                    <a:pt x="177" y="792"/>
                    <a:pt x="0" y="614"/>
                    <a:pt x="0" y="395"/>
                  </a:cubicBezTo>
                </a:path>
              </a:pathLst>
            </a:custGeom>
            <a:solidFill>
              <a:srgbClr val="00B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0" name="textbox 110"/>
            <p:cNvSpPr/>
            <p:nvPr/>
          </p:nvSpPr>
          <p:spPr>
            <a:xfrm>
              <a:off x="-12700" y="-12700"/>
              <a:ext cx="528955" cy="58039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2000"/>
                </a:lnSpc>
              </a:pPr>
              <a:endParaRPr lang="en-US" altLang="en-US" sz="1000" dirty="0"/>
            </a:p>
            <a:p>
              <a:pPr marL="213995" algn="l" rtl="0" eaLnBrk="0">
                <a:lnSpc>
                  <a:spcPct val="84000"/>
                </a:lnSpc>
                <a:spcBef>
                  <a:spcPts val="5"/>
                </a:spcBef>
              </a:pPr>
              <a:r>
                <a:rPr sz="18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</a:t>
              </a:r>
              <a:endParaRPr lang="en-US" altLang="en-US" sz="18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 rot="21600000">
            <a:off x="107504" y="843572"/>
            <a:ext cx="8941499" cy="4086809"/>
            <a:chOff x="0" y="0"/>
            <a:chExt cx="8941499" cy="4086809"/>
          </a:xfrm>
        </p:grpSpPr>
        <p:sp>
          <p:nvSpPr>
            <p:cNvPr id="112" name="path"/>
            <p:cNvSpPr/>
            <p:nvPr/>
          </p:nvSpPr>
          <p:spPr>
            <a:xfrm>
              <a:off x="0" y="0"/>
              <a:ext cx="2786379" cy="4086809"/>
            </a:xfrm>
            <a:custGeom>
              <a:avLst/>
              <a:gdLst/>
              <a:ahLst/>
              <a:cxnLst/>
              <a:rect l="0" t="0" r="0" b="0"/>
              <a:pathLst>
                <a:path w="4387" h="6435">
                  <a:moveTo>
                    <a:pt x="0" y="455"/>
                  </a:moveTo>
                  <a:lnTo>
                    <a:pt x="4387" y="455"/>
                  </a:lnTo>
                  <a:lnTo>
                    <a:pt x="4387" y="0"/>
                  </a:lnTo>
                  <a:lnTo>
                    <a:pt x="0" y="0"/>
                  </a:lnTo>
                  <a:lnTo>
                    <a:pt x="0" y="455"/>
                  </a:lnTo>
                  <a:close/>
                </a:path>
                <a:path w="4387" h="6435">
                  <a:moveTo>
                    <a:pt x="0" y="1510"/>
                  </a:moveTo>
                  <a:lnTo>
                    <a:pt x="872" y="1510"/>
                  </a:lnTo>
                  <a:lnTo>
                    <a:pt x="872" y="455"/>
                  </a:lnTo>
                  <a:lnTo>
                    <a:pt x="0" y="455"/>
                  </a:lnTo>
                  <a:lnTo>
                    <a:pt x="0" y="1510"/>
                  </a:lnTo>
                  <a:close/>
                </a:path>
                <a:path w="4387" h="6435">
                  <a:moveTo>
                    <a:pt x="872" y="1510"/>
                  </a:moveTo>
                  <a:lnTo>
                    <a:pt x="4387" y="1510"/>
                  </a:lnTo>
                  <a:lnTo>
                    <a:pt x="4387" y="455"/>
                  </a:lnTo>
                  <a:lnTo>
                    <a:pt x="872" y="455"/>
                  </a:lnTo>
                  <a:lnTo>
                    <a:pt x="872" y="1510"/>
                  </a:lnTo>
                  <a:close/>
                </a:path>
                <a:path w="4387" h="6435">
                  <a:moveTo>
                    <a:pt x="0" y="2214"/>
                  </a:moveTo>
                  <a:lnTo>
                    <a:pt x="872" y="2214"/>
                  </a:lnTo>
                  <a:lnTo>
                    <a:pt x="872" y="1510"/>
                  </a:lnTo>
                  <a:lnTo>
                    <a:pt x="0" y="1510"/>
                  </a:lnTo>
                  <a:lnTo>
                    <a:pt x="0" y="2214"/>
                  </a:lnTo>
                  <a:close/>
                </a:path>
                <a:path w="4387" h="6435">
                  <a:moveTo>
                    <a:pt x="872" y="2214"/>
                  </a:moveTo>
                  <a:lnTo>
                    <a:pt x="4387" y="2214"/>
                  </a:lnTo>
                  <a:lnTo>
                    <a:pt x="4387" y="1510"/>
                  </a:lnTo>
                  <a:lnTo>
                    <a:pt x="872" y="1510"/>
                  </a:lnTo>
                  <a:lnTo>
                    <a:pt x="872" y="2214"/>
                  </a:lnTo>
                  <a:close/>
                </a:path>
                <a:path w="4387" h="6435">
                  <a:moveTo>
                    <a:pt x="0" y="2918"/>
                  </a:moveTo>
                  <a:lnTo>
                    <a:pt x="872" y="2918"/>
                  </a:lnTo>
                  <a:lnTo>
                    <a:pt x="872" y="2214"/>
                  </a:lnTo>
                  <a:lnTo>
                    <a:pt x="0" y="2214"/>
                  </a:lnTo>
                  <a:lnTo>
                    <a:pt x="0" y="2918"/>
                  </a:lnTo>
                  <a:close/>
                </a:path>
                <a:path w="4387" h="6435">
                  <a:moveTo>
                    <a:pt x="872" y="2918"/>
                  </a:moveTo>
                  <a:lnTo>
                    <a:pt x="4387" y="2918"/>
                  </a:lnTo>
                  <a:lnTo>
                    <a:pt x="4387" y="2214"/>
                  </a:lnTo>
                  <a:lnTo>
                    <a:pt x="872" y="2214"/>
                  </a:lnTo>
                  <a:lnTo>
                    <a:pt x="872" y="2918"/>
                  </a:lnTo>
                  <a:close/>
                </a:path>
                <a:path w="4387" h="6435">
                  <a:moveTo>
                    <a:pt x="0" y="4325"/>
                  </a:moveTo>
                  <a:lnTo>
                    <a:pt x="872" y="4325"/>
                  </a:lnTo>
                  <a:lnTo>
                    <a:pt x="872" y="2918"/>
                  </a:lnTo>
                  <a:lnTo>
                    <a:pt x="0" y="2918"/>
                  </a:lnTo>
                  <a:lnTo>
                    <a:pt x="0" y="4325"/>
                  </a:lnTo>
                  <a:close/>
                </a:path>
                <a:path w="4387" h="6435">
                  <a:moveTo>
                    <a:pt x="872" y="4325"/>
                  </a:moveTo>
                  <a:lnTo>
                    <a:pt x="4387" y="4325"/>
                  </a:lnTo>
                  <a:lnTo>
                    <a:pt x="4387" y="2918"/>
                  </a:lnTo>
                  <a:lnTo>
                    <a:pt x="872" y="2918"/>
                  </a:lnTo>
                  <a:lnTo>
                    <a:pt x="872" y="4325"/>
                  </a:lnTo>
                  <a:close/>
                </a:path>
                <a:path w="4387" h="6435">
                  <a:moveTo>
                    <a:pt x="0" y="6435"/>
                  </a:moveTo>
                  <a:lnTo>
                    <a:pt x="872" y="6435"/>
                  </a:lnTo>
                  <a:lnTo>
                    <a:pt x="872" y="4325"/>
                  </a:lnTo>
                  <a:lnTo>
                    <a:pt x="0" y="4325"/>
                  </a:lnTo>
                  <a:lnTo>
                    <a:pt x="0" y="6435"/>
                  </a:lnTo>
                  <a:close/>
                </a:path>
                <a:path w="4387" h="6435">
                  <a:moveTo>
                    <a:pt x="872" y="6435"/>
                  </a:moveTo>
                  <a:lnTo>
                    <a:pt x="4387" y="6435"/>
                  </a:lnTo>
                  <a:lnTo>
                    <a:pt x="4387" y="4325"/>
                  </a:lnTo>
                  <a:lnTo>
                    <a:pt x="872" y="4325"/>
                  </a:lnTo>
                  <a:lnTo>
                    <a:pt x="872" y="6435"/>
                  </a:lnTo>
                  <a:close/>
                </a:path>
              </a:pathLst>
            </a:custGeom>
            <a:solidFill>
              <a:srgbClr val="BFBFB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4" name="path"/>
            <p:cNvSpPr/>
            <p:nvPr/>
          </p:nvSpPr>
          <p:spPr>
            <a:xfrm>
              <a:off x="3252915" y="0"/>
              <a:ext cx="5688584" cy="4086809"/>
            </a:xfrm>
            <a:custGeom>
              <a:avLst/>
              <a:gdLst/>
              <a:ahLst/>
              <a:cxnLst/>
              <a:rect l="0" t="0" r="0" b="0"/>
              <a:pathLst>
                <a:path w="8958" h="6435">
                  <a:moveTo>
                    <a:pt x="0" y="455"/>
                  </a:moveTo>
                  <a:lnTo>
                    <a:pt x="8958" y="455"/>
                  </a:lnTo>
                  <a:lnTo>
                    <a:pt x="8958" y="0"/>
                  </a:lnTo>
                  <a:lnTo>
                    <a:pt x="0" y="0"/>
                  </a:lnTo>
                  <a:lnTo>
                    <a:pt x="0" y="455"/>
                  </a:lnTo>
                  <a:close/>
                </a:path>
                <a:path w="8958" h="6435">
                  <a:moveTo>
                    <a:pt x="0" y="1510"/>
                  </a:moveTo>
                  <a:lnTo>
                    <a:pt x="1360" y="1510"/>
                  </a:lnTo>
                  <a:lnTo>
                    <a:pt x="1360" y="455"/>
                  </a:lnTo>
                  <a:lnTo>
                    <a:pt x="0" y="455"/>
                  </a:lnTo>
                  <a:lnTo>
                    <a:pt x="0" y="1510"/>
                  </a:lnTo>
                  <a:close/>
                </a:path>
                <a:path w="8958" h="6435">
                  <a:moveTo>
                    <a:pt x="1360" y="1510"/>
                  </a:moveTo>
                  <a:lnTo>
                    <a:pt x="8958" y="1510"/>
                  </a:lnTo>
                  <a:lnTo>
                    <a:pt x="8958" y="455"/>
                  </a:lnTo>
                  <a:lnTo>
                    <a:pt x="1360" y="455"/>
                  </a:lnTo>
                  <a:lnTo>
                    <a:pt x="1360" y="1510"/>
                  </a:lnTo>
                  <a:close/>
                </a:path>
                <a:path w="8958" h="6435">
                  <a:moveTo>
                    <a:pt x="0" y="2214"/>
                  </a:moveTo>
                  <a:lnTo>
                    <a:pt x="1360" y="2214"/>
                  </a:lnTo>
                  <a:lnTo>
                    <a:pt x="1360" y="1510"/>
                  </a:lnTo>
                  <a:lnTo>
                    <a:pt x="0" y="1510"/>
                  </a:lnTo>
                  <a:lnTo>
                    <a:pt x="0" y="2214"/>
                  </a:lnTo>
                  <a:close/>
                </a:path>
                <a:path w="8958" h="6435">
                  <a:moveTo>
                    <a:pt x="1360" y="2214"/>
                  </a:moveTo>
                  <a:lnTo>
                    <a:pt x="8958" y="2214"/>
                  </a:lnTo>
                  <a:lnTo>
                    <a:pt x="8958" y="1510"/>
                  </a:lnTo>
                  <a:lnTo>
                    <a:pt x="1360" y="1510"/>
                  </a:lnTo>
                  <a:lnTo>
                    <a:pt x="1360" y="2214"/>
                  </a:lnTo>
                  <a:close/>
                </a:path>
                <a:path w="8958" h="6435">
                  <a:moveTo>
                    <a:pt x="0" y="2918"/>
                  </a:moveTo>
                  <a:lnTo>
                    <a:pt x="1360" y="2918"/>
                  </a:lnTo>
                  <a:lnTo>
                    <a:pt x="1360" y="2214"/>
                  </a:lnTo>
                  <a:lnTo>
                    <a:pt x="0" y="2214"/>
                  </a:lnTo>
                  <a:lnTo>
                    <a:pt x="0" y="2918"/>
                  </a:lnTo>
                  <a:close/>
                </a:path>
                <a:path w="8958" h="6435">
                  <a:moveTo>
                    <a:pt x="1360" y="2918"/>
                  </a:moveTo>
                  <a:lnTo>
                    <a:pt x="8958" y="2918"/>
                  </a:lnTo>
                  <a:lnTo>
                    <a:pt x="8958" y="2214"/>
                  </a:lnTo>
                  <a:lnTo>
                    <a:pt x="1360" y="2214"/>
                  </a:lnTo>
                  <a:lnTo>
                    <a:pt x="1360" y="2918"/>
                  </a:lnTo>
                  <a:close/>
                </a:path>
                <a:path w="8958" h="6435">
                  <a:moveTo>
                    <a:pt x="0" y="4325"/>
                  </a:moveTo>
                  <a:lnTo>
                    <a:pt x="1360" y="4325"/>
                  </a:lnTo>
                  <a:lnTo>
                    <a:pt x="1360" y="2918"/>
                  </a:lnTo>
                  <a:lnTo>
                    <a:pt x="0" y="2918"/>
                  </a:lnTo>
                  <a:lnTo>
                    <a:pt x="0" y="4325"/>
                  </a:lnTo>
                  <a:close/>
                </a:path>
                <a:path w="8958" h="6435">
                  <a:moveTo>
                    <a:pt x="1360" y="4325"/>
                  </a:moveTo>
                  <a:lnTo>
                    <a:pt x="8958" y="4325"/>
                  </a:lnTo>
                  <a:lnTo>
                    <a:pt x="8958" y="2918"/>
                  </a:lnTo>
                  <a:lnTo>
                    <a:pt x="1360" y="2918"/>
                  </a:lnTo>
                  <a:lnTo>
                    <a:pt x="1360" y="4325"/>
                  </a:lnTo>
                  <a:close/>
                </a:path>
                <a:path w="8958" h="6435">
                  <a:moveTo>
                    <a:pt x="0" y="6435"/>
                  </a:moveTo>
                  <a:lnTo>
                    <a:pt x="1360" y="6435"/>
                  </a:lnTo>
                  <a:lnTo>
                    <a:pt x="1360" y="4325"/>
                  </a:lnTo>
                  <a:lnTo>
                    <a:pt x="0" y="4325"/>
                  </a:lnTo>
                  <a:lnTo>
                    <a:pt x="0" y="6435"/>
                  </a:lnTo>
                  <a:close/>
                </a:path>
                <a:path w="8958" h="6435">
                  <a:moveTo>
                    <a:pt x="1360" y="6435"/>
                  </a:moveTo>
                  <a:lnTo>
                    <a:pt x="8958" y="6435"/>
                  </a:lnTo>
                  <a:lnTo>
                    <a:pt x="8958" y="4325"/>
                  </a:lnTo>
                  <a:lnTo>
                    <a:pt x="1360" y="4325"/>
                  </a:lnTo>
                  <a:lnTo>
                    <a:pt x="1360" y="6435"/>
                  </a:lnTo>
                  <a:close/>
                </a:path>
              </a:pathLst>
            </a:custGeom>
            <a:solidFill>
              <a:srgbClr val="92D05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6" name="path"/>
            <p:cNvSpPr/>
            <p:nvPr/>
          </p:nvSpPr>
          <p:spPr>
            <a:xfrm>
              <a:off x="2798763" y="503644"/>
              <a:ext cx="454152" cy="3025139"/>
            </a:xfrm>
            <a:custGeom>
              <a:avLst/>
              <a:gdLst/>
              <a:ahLst/>
              <a:cxnLst/>
              <a:rect l="0" t="0" r="0" b="0"/>
              <a:pathLst>
                <a:path w="715" h="4763">
                  <a:moveTo>
                    <a:pt x="0" y="113"/>
                  </a:moveTo>
                  <a:lnTo>
                    <a:pt x="488" y="113"/>
                  </a:lnTo>
                  <a:lnTo>
                    <a:pt x="488" y="0"/>
                  </a:lnTo>
                  <a:lnTo>
                    <a:pt x="715" y="226"/>
                  </a:lnTo>
                  <a:lnTo>
                    <a:pt x="488" y="453"/>
                  </a:lnTo>
                  <a:lnTo>
                    <a:pt x="488" y="340"/>
                  </a:lnTo>
                  <a:lnTo>
                    <a:pt x="0" y="340"/>
                  </a:lnTo>
                  <a:lnTo>
                    <a:pt x="0" y="113"/>
                  </a:lnTo>
                  <a:close/>
                </a:path>
                <a:path w="715" h="4763">
                  <a:moveTo>
                    <a:pt x="0" y="984"/>
                  </a:moveTo>
                  <a:lnTo>
                    <a:pt x="488" y="984"/>
                  </a:lnTo>
                  <a:lnTo>
                    <a:pt x="488" y="871"/>
                  </a:lnTo>
                  <a:lnTo>
                    <a:pt x="715" y="1097"/>
                  </a:lnTo>
                  <a:lnTo>
                    <a:pt x="488" y="1324"/>
                  </a:lnTo>
                  <a:lnTo>
                    <a:pt x="488" y="1211"/>
                  </a:lnTo>
                  <a:lnTo>
                    <a:pt x="0" y="1211"/>
                  </a:lnTo>
                  <a:lnTo>
                    <a:pt x="0" y="984"/>
                  </a:lnTo>
                  <a:close/>
                </a:path>
                <a:path w="715" h="4763">
                  <a:moveTo>
                    <a:pt x="0" y="1656"/>
                  </a:moveTo>
                  <a:lnTo>
                    <a:pt x="488" y="1656"/>
                  </a:lnTo>
                  <a:lnTo>
                    <a:pt x="488" y="1543"/>
                  </a:lnTo>
                  <a:lnTo>
                    <a:pt x="715" y="1769"/>
                  </a:lnTo>
                  <a:lnTo>
                    <a:pt x="488" y="1996"/>
                  </a:lnTo>
                  <a:lnTo>
                    <a:pt x="488" y="1883"/>
                  </a:lnTo>
                  <a:lnTo>
                    <a:pt x="0" y="1883"/>
                  </a:lnTo>
                  <a:lnTo>
                    <a:pt x="0" y="1656"/>
                  </a:lnTo>
                  <a:close/>
                </a:path>
                <a:path w="715" h="4763">
                  <a:moveTo>
                    <a:pt x="0" y="2693"/>
                  </a:moveTo>
                  <a:lnTo>
                    <a:pt x="488" y="2693"/>
                  </a:lnTo>
                  <a:lnTo>
                    <a:pt x="488" y="2579"/>
                  </a:lnTo>
                  <a:lnTo>
                    <a:pt x="715" y="2806"/>
                  </a:lnTo>
                  <a:lnTo>
                    <a:pt x="488" y="3033"/>
                  </a:lnTo>
                  <a:lnTo>
                    <a:pt x="488" y="2920"/>
                  </a:lnTo>
                  <a:lnTo>
                    <a:pt x="0" y="2920"/>
                  </a:lnTo>
                  <a:lnTo>
                    <a:pt x="0" y="2693"/>
                  </a:lnTo>
                  <a:close/>
                </a:path>
                <a:path w="715" h="4763">
                  <a:moveTo>
                    <a:pt x="0" y="4423"/>
                  </a:moveTo>
                  <a:lnTo>
                    <a:pt x="488" y="4423"/>
                  </a:lnTo>
                  <a:lnTo>
                    <a:pt x="488" y="4310"/>
                  </a:lnTo>
                  <a:lnTo>
                    <a:pt x="715" y="4537"/>
                  </a:lnTo>
                  <a:lnTo>
                    <a:pt x="488" y="4763"/>
                  </a:lnTo>
                  <a:lnTo>
                    <a:pt x="488" y="4650"/>
                  </a:lnTo>
                  <a:lnTo>
                    <a:pt x="0" y="4650"/>
                  </a:lnTo>
                  <a:lnTo>
                    <a:pt x="0" y="4423"/>
                  </a:lnTo>
                  <a:close/>
                </a:path>
              </a:pathLst>
            </a:custGeom>
            <a:solidFill>
              <a:srgbClr val="FFC00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18" name="table 118"/>
          <p:cNvGraphicFramePr>
            <a:graphicFrameLocks noGrp="1"/>
          </p:cNvGraphicFramePr>
          <p:nvPr/>
        </p:nvGraphicFramePr>
        <p:xfrm>
          <a:off x="3354070" y="837184"/>
          <a:ext cx="5701030" cy="4098925"/>
        </p:xfrm>
        <a:graphic>
          <a:graphicData uri="http://schemas.openxmlformats.org/drawingml/2006/table">
            <a:tbl>
              <a:tblPr/>
              <a:tblGrid>
                <a:gridCol w="870585"/>
                <a:gridCol w="4830445"/>
              </a:tblGrid>
              <a:tr h="29527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700" dirty="0"/>
                    </a:p>
                    <a:p>
                      <a:pPr marL="254952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智能电房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2385" algn="l" rtl="0" eaLnBrk="0">
                        <a:lnSpc>
                          <a:spcPct val="9800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远程工作许可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31750" indent="-5715" algn="l" rtl="0" eaLnBrk="0">
                        <a:lnSpc>
                          <a:spcPct val="12400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后台监控发现需到现场处理的异常情况后，监控人员通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过后台系统或手机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APP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启动电子工作票。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电子工作票流程通过个人电脑系统或手机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APP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实现远程工作许可。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7465" algn="l" rtl="0" eaLnBrk="0">
                        <a:lnSpc>
                          <a:spcPct val="98000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GIS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导航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marL="26035" algn="l" rtl="0" eaLnBrk="0">
                        <a:lnSpc>
                          <a:spcPct val="124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在任务指定时间，运维人员前往配电房，在路上可使用手机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APP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GIS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导航得到指导路线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快速 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到达指定配电房。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600" dirty="0"/>
                    </a:p>
                    <a:p>
                      <a:pPr marL="33020" indent="5080" algn="l" rtl="0" eaLnBrk="0">
                        <a:lnSpc>
                          <a:spcPct val="12400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电子任务派发与  指导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600" dirty="0"/>
                    </a:p>
                    <a:p>
                      <a:pPr marL="31750" indent="-5080" algn="l" rtl="0" eaLnBrk="0">
                        <a:lnSpc>
                          <a:spcPct val="124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运维人员通过系统或手机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APP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接收到电子任务后，确定工作内容和工作时间，并可自动获得配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电房名称、开关柜主接线、房内运行情况、配电房位置等相关信息。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4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lang="en-US" altLang="en-US" sz="1000" dirty="0"/>
                    </a:p>
                    <a:p>
                      <a:pPr marL="32385" algn="l" rtl="0" eaLnBrk="0">
                        <a:lnSpc>
                          <a:spcPct val="133000"/>
                        </a:lnSpc>
                        <a:spcBef>
                          <a:spcPts val="5"/>
                        </a:spcBef>
                      </a:pP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智能联动模式，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自动进入安全运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维环境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lang="en-US" altLang="en-US" sz="1000" dirty="0"/>
                    </a:p>
                    <a:p>
                      <a:pPr marL="26035" indent="635" algn="l" rtl="0" eaLnBrk="0">
                        <a:lnSpc>
                          <a:spcPct val="132000"/>
                        </a:lnSpc>
                        <a:spcBef>
                          <a:spcPts val="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到达配电房后，运维人员接收到验证码，在配电房电子锁输入验证码进入配电房，红外布防监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测到合法开门自动撤防，  一打开门，配电房灯具自动点亮，风机、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百叶窗自动开启，摄像机旋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转到门禁位置开始摄像，并随着人移动。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32385" algn="l" rtl="0" eaLnBrk="0">
                        <a:lnSpc>
                          <a:spcPct val="131000"/>
                        </a:lnSpc>
                        <a:spcBef>
                          <a:spcPts val="5"/>
                        </a:spcBef>
                      </a:pPr>
                      <a:r>
                        <a:rPr sz="8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信息化作业指导、</a:t>
                      </a:r>
                      <a:r>
                        <a:rPr sz="8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远程安全监管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800" dirty="0"/>
                    </a:p>
                    <a:p>
                      <a:pPr marL="26035" algn="l" rtl="0" eaLnBrk="0">
                        <a:lnSpc>
                          <a:spcPct val="132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现场运维人员使用手机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APP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点击操作开始，并与后台调度人员语音沟通，后台调度人员下达操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作指令，现场操作人员与后台监控人员复诵操作步骤进行一一操作。操作完毕后现场人员点击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手机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APP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电子工作票，完成任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务。</a:t>
                      </a:r>
                      <a:endParaRPr lang="en-US" altLang="en-US" sz="900" dirty="0"/>
                    </a:p>
                    <a:p>
                      <a:pPr marL="26670" algn="l" rtl="0" eaLnBrk="0">
                        <a:lnSpc>
                          <a:spcPct val="94000"/>
                        </a:lnSpc>
                        <a:spcBef>
                          <a:spcPts val="5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运维人员（一人）进入配电房后，只需后台监控人员（一人）远程监督即可。运维人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员收到</a:t>
                      </a:r>
                      <a:endParaRPr lang="en-US" altLang="en-US" sz="9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29210" indent="-4445" algn="l" rtl="0" eaLnBrk="0">
                        <a:lnSpc>
                          <a:spcPct val="123000"/>
                        </a:lnSpc>
                        <a:spcBef>
                          <a:spcPts val="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APP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设备开合闸状态提示、环境相关参数提示，带电危险语音提示、安全距离语音提示等，后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台监控人员远程监督。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0" name="table 120"/>
          <p:cNvGraphicFramePr>
            <a:graphicFrameLocks noGrp="1"/>
          </p:cNvGraphicFramePr>
          <p:nvPr/>
        </p:nvGraphicFramePr>
        <p:xfrm>
          <a:off x="101154" y="837184"/>
          <a:ext cx="2798445" cy="4098925"/>
        </p:xfrm>
        <a:graphic>
          <a:graphicData uri="http://schemas.openxmlformats.org/drawingml/2006/table">
            <a:tbl>
              <a:tblPr/>
              <a:tblGrid>
                <a:gridCol w="560069"/>
                <a:gridCol w="2238375"/>
              </a:tblGrid>
              <a:tr h="29527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700" dirty="0"/>
                    </a:p>
                    <a:p>
                      <a:pPr marL="1101090" algn="l" rtl="0" eaLnBrk="0">
                        <a:lnSpc>
                          <a:spcPct val="96000"/>
                        </a:lnSpc>
                        <a:spcBef>
                          <a:spcPts val="0"/>
                        </a:spcBef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常规电房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32385" algn="l" rtl="0" eaLnBrk="0">
                        <a:lnSpc>
                          <a:spcPct val="12500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纸质工作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票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27940" indent="2540" algn="l" rtl="0" eaLnBrk="0">
                        <a:lnSpc>
                          <a:spcPct val="124000"/>
                        </a:lnSpc>
                      </a:pP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当需要启动现场操作时，启动纸质工作票，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工作流程繁琐而缓慢。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marL="33020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无导航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marL="2730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需自行查询具体配电房地理位置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，无导航。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32385" algn="l" rtl="0" eaLnBrk="0">
                        <a:lnSpc>
                          <a:spcPct val="124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人工准备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资料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500" dirty="0"/>
                    </a:p>
                    <a:p>
                      <a:pPr marL="25400" indent="1905" algn="l" rtl="0" eaLnBrk="0">
                        <a:lnSpc>
                          <a:spcPct val="124000"/>
                        </a:lnSpc>
                        <a:spcBef>
                          <a:spcPts val="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需填写任务内容表单，并在各系统查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询和准  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备配电房相关资料。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4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32385" algn="l" rtl="0" eaLnBrk="0">
                        <a:lnSpc>
                          <a:spcPct val="12400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人为调整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运维环境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700" dirty="0"/>
                    </a:p>
                    <a:p>
                      <a:pPr marL="26670" algn="l" rtl="0" eaLnBrk="0">
                        <a:lnSpc>
                          <a:spcPct val="137000"/>
                        </a:lnSpc>
                        <a:spcBef>
                          <a:spcPts val="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到达配电房后，运维人员打开配电房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门、灯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具和风机，因房内环境状态未知，且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存在有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毒气体和含氧量低等风险，需等候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5-10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钟 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才可进入电房。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43000"/>
                        </a:lnSpc>
                      </a:pPr>
                      <a:endParaRPr lang="en-US" altLang="en-US" sz="1000" dirty="0"/>
                    </a:p>
                    <a:p>
                      <a:pPr marL="33020" indent="-635" algn="l" rtl="0" eaLnBrk="0">
                        <a:lnSpc>
                          <a:spcPct val="133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现场安全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监管及复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诵模式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marL="26670" algn="l" rtl="0" eaLnBrk="0">
                        <a:lnSpc>
                          <a:spcPct val="137000"/>
                        </a:lnSpc>
                        <a:spcBef>
                          <a:spcPts val="5"/>
                        </a:spcBef>
                      </a:pP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现场运维人员根据工作</a:t>
                      </a:r>
                      <a:r>
                        <a:rPr sz="9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票内容，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一人指导，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一人复诵每个操作步骤。每个操作动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作均需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要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人在现场，</a:t>
                      </a:r>
                      <a:r>
                        <a:rPr sz="9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人操作，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另一人进行安全 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监督，每个操作动作均应需要现场许可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" name="textbox 122"/>
          <p:cNvSpPr/>
          <p:nvPr/>
        </p:nvSpPr>
        <p:spPr>
          <a:xfrm>
            <a:off x="1258468" y="243636"/>
            <a:ext cx="185229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智能电房建设意义</a:t>
            </a:r>
            <a:endParaRPr lang="en-US" altLang="en-US" sz="1800" dirty="0"/>
          </a:p>
        </p:txBody>
      </p:sp>
      <p:sp>
        <p:nvSpPr>
          <p:cNvPr id="124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6" name="picture 1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table 128"/>
          <p:cNvGraphicFramePr>
            <a:graphicFrameLocks noGrp="1"/>
          </p:cNvGraphicFramePr>
          <p:nvPr/>
        </p:nvGraphicFramePr>
        <p:xfrm>
          <a:off x="245071" y="981201"/>
          <a:ext cx="8747125" cy="3353435"/>
        </p:xfrm>
        <a:graphic>
          <a:graphicData uri="http://schemas.openxmlformats.org/drawingml/2006/table">
            <a:tbl>
              <a:tblPr/>
              <a:tblGrid>
                <a:gridCol w="636269"/>
                <a:gridCol w="2753995"/>
                <a:gridCol w="720090"/>
                <a:gridCol w="720090"/>
                <a:gridCol w="3916679"/>
              </a:tblGrid>
              <a:tr h="27241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1400810" algn="l" rtl="0" eaLnBrk="0">
                        <a:lnSpc>
                          <a:spcPct val="90000"/>
                        </a:lnSpc>
                      </a:pPr>
                      <a:r>
                        <a:rPr sz="12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常规电房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600" dirty="0"/>
                    </a:p>
                    <a:p>
                      <a:pPr marL="2013585" algn="l" rtl="0" eaLnBrk="0">
                        <a:lnSpc>
                          <a:spcPct val="90000"/>
                        </a:lnSpc>
                      </a:pPr>
                      <a:r>
                        <a:rPr sz="12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智能电房</a:t>
                      </a:r>
                      <a:endParaRPr lang="en-US" altLang="en-US" sz="12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0515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lang="en-US" altLang="en-US" sz="1000" dirty="0"/>
                    </a:p>
                    <a:p>
                      <a:pPr marL="32385" algn="l" rtl="0" eaLnBrk="0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人工操作确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25400" indent="635" algn="l" rtl="0" eaLnBrk="0">
                        <a:lnSpc>
                          <a:spcPct val="128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每次配电柜开合闸操作、环境因素调整均需进行人工    操作。具备配网自动化远程操作的配电房，远程操作    后，为确保可靠性，还需运维人员现场确认。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9000"/>
                        </a:lnSpc>
                      </a:pPr>
                      <a:endParaRPr lang="en-US" altLang="en-US" sz="100" dirty="0"/>
                    </a:p>
                    <a:p>
                      <a:pPr marL="26670" algn="l" rtl="0" eaLnBrk="0">
                        <a:lnSpc>
                          <a:spcPct val="12400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远程操作确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27305" algn="l" rtl="0" eaLnBrk="0">
                        <a:lnSpc>
                          <a:spcPct val="124000"/>
                        </a:lnSpc>
                        <a:spcBef>
                          <a:spcPts val="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具备配网自动化远程操作的配电房，远程操作后，只需后台视频远程操作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确   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认到位即可。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08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1000" dirty="0"/>
                    </a:p>
                    <a:p>
                      <a:pPr marL="323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纸质表单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lang="en-US" altLang="en-US" sz="500" dirty="0"/>
                    </a:p>
                    <a:p>
                      <a:pPr marL="25400" indent="635" algn="l" rtl="0" eaLnBrk="0">
                        <a:lnSpc>
                          <a:spcPct val="116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每次例行巡视或操作需走纸质操作票流程，操作完成    后，还需手动记录操作过程，填写相关纸质表单。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400" dirty="0"/>
                    </a:p>
                    <a:p>
                      <a:pPr marL="32385" algn="l" rtl="0" eaLnBrk="0">
                        <a:lnSpc>
                          <a:spcPct val="89000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电子表单</a:t>
                      </a:r>
                      <a:endParaRPr lang="en-US" altLang="en-US" sz="900" dirty="0"/>
                    </a:p>
                    <a:p>
                      <a:pPr marL="27305" algn="l" rtl="0" eaLnBrk="0">
                        <a:lnSpc>
                          <a:spcPts val="162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记录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lang="en-US" altLang="en-US" sz="100" dirty="0"/>
                    </a:p>
                    <a:p>
                      <a:pPr marL="26670" algn="l" rtl="0" eaLnBrk="0">
                        <a:lnSpc>
                          <a:spcPct val="97000"/>
                        </a:lnSpc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操作完成后，系统自动生成电子表单，如实记录操作过程以及对应时间等。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207135"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1000" dirty="0"/>
                    </a:p>
                    <a:p>
                      <a:pPr marL="32385" algn="l" rtl="0" eaLnBrk="0">
                        <a:lnSpc>
                          <a:spcPct val="98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人工巡检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26035" algn="l" rtl="0" eaLnBrk="0">
                        <a:lnSpc>
                          <a:spcPct val="124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每年对配电房进行例行人工巡视，特定天气或情况还    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需增加人工巡视。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7000"/>
                        </a:lnSpc>
                      </a:pPr>
                      <a:endParaRPr lang="en-US" altLang="en-US" sz="100" dirty="0"/>
                    </a:p>
                    <a:p>
                      <a:pPr marL="26670" algn="l" rtl="0" eaLnBrk="0">
                        <a:lnSpc>
                          <a:spcPct val="98000"/>
                        </a:lnSpc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远程巡检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400" dirty="0"/>
                    </a:p>
                    <a:p>
                      <a:pPr marL="2667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智能配电房系统实现智能巡检，系统可自动或人工开始电房巡检工作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900" dirty="0"/>
                    </a:p>
                    <a:p>
                      <a:pPr marL="27305" indent="12065" algn="l" rtl="0" eaLnBrk="0">
                        <a:lnSpc>
                          <a:spcPct val="124000"/>
                        </a:lnSpc>
                        <a:spcBef>
                          <a:spcPts val="560"/>
                        </a:spcBef>
                      </a:pP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自动模式下，系统定时按照配置对配电房的环境、安防、设备工况进行巡检</a:t>
                      </a: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如果出现异常或报警，则自动触发工单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lang="en-US" altLang="en-US" sz="900" dirty="0"/>
                    </a:p>
                    <a:p>
                      <a:pPr algn="l" rtl="0" eaLnBrk="0">
                        <a:lnSpc>
                          <a:spcPct val="118000"/>
                        </a:lnSpc>
                      </a:pPr>
                      <a:endParaRPr lang="en-US" altLang="en-US" sz="400" dirty="0"/>
                    </a:p>
                    <a:p>
                      <a:pPr marL="27305" algn="l" rtl="0" eaLnBrk="0">
                        <a:lnSpc>
                          <a:spcPct val="126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人工模式下，  监控人员可按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照步骤在系统中操作，按照流程对电房状态进行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巡视。当发现设备异常时调取视频历史记录确认，并做好相关记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录且及时上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报。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600" dirty="0"/>
                    </a:p>
                    <a:p>
                      <a:pPr marL="26670" indent="635" algn="l" rtl="0" eaLnBrk="0">
                        <a:lnSpc>
                          <a:spcPct val="123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实时在线检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测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600" dirty="0"/>
                    </a:p>
                    <a:p>
                      <a:pPr marL="27305" algn="l" rtl="0" eaLnBrk="0">
                        <a:lnSpc>
                          <a:spcPct val="123000"/>
                        </a:lnSpc>
                        <a:spcBef>
                          <a:spcPts val="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局放、变压器温度系统实时在线检测，自我诊断和识别，并具有系统全面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    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历史记录。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3238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定试定检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400" dirty="0"/>
                    </a:p>
                    <a:p>
                      <a:pPr marL="26035" indent="6350" algn="l" rtl="0" eaLnBrk="0">
                        <a:lnSpc>
                          <a:spcPct val="120000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固定周期均需专业人员对相关设备进行定试定检（如    检测开关柜局部放电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情况）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500" dirty="0"/>
                    </a:p>
                    <a:p>
                      <a:pPr marL="31115" indent="1270" algn="l" rtl="0" eaLnBrk="0">
                        <a:lnSpc>
                          <a:spcPct val="114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大量的人力</a:t>
                      </a:r>
                      <a:r>
                        <a:rPr sz="9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物力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500" dirty="0"/>
                    </a:p>
                    <a:p>
                      <a:pPr marL="26035" algn="l" rtl="0" eaLnBrk="0">
                        <a:lnSpc>
                          <a:spcPct val="123000"/>
                        </a:lnSpc>
                        <a:spcBef>
                          <a:spcPts val="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全局配网许可人员占运行人员总数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的80%，平均每50   个配电房需要5个运</a:t>
                      </a:r>
                      <a:r>
                        <a:rPr sz="90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维人员。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</a:pPr>
                      <a:endParaRPr lang="en-US" altLang="en-US" sz="400" dirty="0"/>
                    </a:p>
                    <a:p>
                      <a:pPr marL="27305" indent="635" algn="l" rtl="0" eaLnBrk="0">
                        <a:lnSpc>
                          <a:spcPct val="123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专业化少量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管理人员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lang="en-US" altLang="en-US" sz="1000" dirty="0"/>
                    </a:p>
                    <a:p>
                      <a:pPr marL="27305" algn="l" rtl="0" eaLnBrk="0">
                        <a:lnSpc>
                          <a:spcPct val="97000"/>
                        </a:lnSpc>
                        <a:spcBef>
                          <a:spcPts val="5"/>
                        </a:spcBef>
                      </a:pPr>
                      <a:r>
                        <a:rPr sz="900" kern="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少数专业化后台运维人员和现场</a:t>
                      </a:r>
                      <a:r>
                        <a:rPr sz="900" kern="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操作人员。</a:t>
                      </a:r>
                      <a:endParaRPr lang="en-US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30" name="textbox 130"/>
          <p:cNvSpPr/>
          <p:nvPr/>
        </p:nvSpPr>
        <p:spPr>
          <a:xfrm>
            <a:off x="1258468" y="243636"/>
            <a:ext cx="1852295" cy="2927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智能电房建设意义</a:t>
            </a:r>
            <a:endParaRPr lang="en-US" altLang="en-US" sz="1800" dirty="0"/>
          </a:p>
        </p:txBody>
      </p:sp>
      <p:sp>
        <p:nvSpPr>
          <p:cNvPr id="132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34" name="picture 1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sp>
        <p:nvSpPr>
          <p:cNvPr id="136" name="path"/>
          <p:cNvSpPr/>
          <p:nvPr/>
        </p:nvSpPr>
        <p:spPr>
          <a:xfrm>
            <a:off x="3701795" y="3579876"/>
            <a:ext cx="576072" cy="335280"/>
          </a:xfrm>
          <a:custGeom>
            <a:avLst/>
            <a:gdLst/>
            <a:ahLst/>
            <a:cxnLst/>
            <a:rect l="0" t="0" r="0" b="0"/>
            <a:pathLst>
              <a:path w="907" h="528">
                <a:moveTo>
                  <a:pt x="0" y="131"/>
                </a:moveTo>
                <a:lnTo>
                  <a:pt x="643" y="131"/>
                </a:lnTo>
                <a:lnTo>
                  <a:pt x="643" y="0"/>
                </a:lnTo>
                <a:lnTo>
                  <a:pt x="907" y="263"/>
                </a:lnTo>
                <a:lnTo>
                  <a:pt x="643" y="528"/>
                </a:lnTo>
                <a:lnTo>
                  <a:pt x="643" y="395"/>
                </a:lnTo>
                <a:lnTo>
                  <a:pt x="0" y="395"/>
                </a:lnTo>
                <a:lnTo>
                  <a:pt x="0" y="131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8" name="path"/>
          <p:cNvSpPr/>
          <p:nvPr/>
        </p:nvSpPr>
        <p:spPr>
          <a:xfrm>
            <a:off x="3701795" y="1420367"/>
            <a:ext cx="576072" cy="335279"/>
          </a:xfrm>
          <a:custGeom>
            <a:avLst/>
            <a:gdLst/>
            <a:ahLst/>
            <a:cxnLst/>
            <a:rect l="0" t="0" r="0" b="0"/>
            <a:pathLst>
              <a:path w="907" h="527">
                <a:moveTo>
                  <a:pt x="0" y="132"/>
                </a:moveTo>
                <a:lnTo>
                  <a:pt x="643" y="132"/>
                </a:lnTo>
                <a:lnTo>
                  <a:pt x="643" y="0"/>
                </a:lnTo>
                <a:lnTo>
                  <a:pt x="907" y="264"/>
                </a:lnTo>
                <a:lnTo>
                  <a:pt x="643" y="527"/>
                </a:lnTo>
                <a:lnTo>
                  <a:pt x="643" y="396"/>
                </a:lnTo>
                <a:lnTo>
                  <a:pt x="0" y="396"/>
                </a:lnTo>
                <a:lnTo>
                  <a:pt x="0" y="132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0" name="path"/>
          <p:cNvSpPr/>
          <p:nvPr/>
        </p:nvSpPr>
        <p:spPr>
          <a:xfrm>
            <a:off x="3701795" y="1912620"/>
            <a:ext cx="576072" cy="335279"/>
          </a:xfrm>
          <a:custGeom>
            <a:avLst/>
            <a:gdLst/>
            <a:ahLst/>
            <a:cxnLst/>
            <a:rect l="0" t="0" r="0" b="0"/>
            <a:pathLst>
              <a:path w="907" h="527">
                <a:moveTo>
                  <a:pt x="0" y="131"/>
                </a:moveTo>
                <a:lnTo>
                  <a:pt x="643" y="131"/>
                </a:lnTo>
                <a:lnTo>
                  <a:pt x="643" y="0"/>
                </a:lnTo>
                <a:lnTo>
                  <a:pt x="907" y="263"/>
                </a:lnTo>
                <a:lnTo>
                  <a:pt x="643" y="527"/>
                </a:lnTo>
                <a:lnTo>
                  <a:pt x="643" y="395"/>
                </a:lnTo>
                <a:lnTo>
                  <a:pt x="0" y="395"/>
                </a:lnTo>
                <a:lnTo>
                  <a:pt x="0" y="131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2" name="path"/>
          <p:cNvSpPr/>
          <p:nvPr/>
        </p:nvSpPr>
        <p:spPr>
          <a:xfrm>
            <a:off x="3701795" y="2727960"/>
            <a:ext cx="576072" cy="335279"/>
          </a:xfrm>
          <a:custGeom>
            <a:avLst/>
            <a:gdLst/>
            <a:ahLst/>
            <a:cxnLst/>
            <a:rect l="0" t="0" r="0" b="0"/>
            <a:pathLst>
              <a:path w="907" h="527">
                <a:moveTo>
                  <a:pt x="0" y="131"/>
                </a:moveTo>
                <a:lnTo>
                  <a:pt x="643" y="131"/>
                </a:lnTo>
                <a:lnTo>
                  <a:pt x="643" y="0"/>
                </a:lnTo>
                <a:lnTo>
                  <a:pt x="907" y="263"/>
                </a:lnTo>
                <a:lnTo>
                  <a:pt x="643" y="527"/>
                </a:lnTo>
                <a:lnTo>
                  <a:pt x="643" y="396"/>
                </a:lnTo>
                <a:lnTo>
                  <a:pt x="0" y="396"/>
                </a:lnTo>
                <a:lnTo>
                  <a:pt x="0" y="131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4" name="path"/>
          <p:cNvSpPr/>
          <p:nvPr/>
        </p:nvSpPr>
        <p:spPr>
          <a:xfrm>
            <a:off x="3709415" y="3965447"/>
            <a:ext cx="576072" cy="335279"/>
          </a:xfrm>
          <a:custGeom>
            <a:avLst/>
            <a:gdLst/>
            <a:ahLst/>
            <a:cxnLst/>
            <a:rect l="0" t="0" r="0" b="0"/>
            <a:pathLst>
              <a:path w="907" h="527">
                <a:moveTo>
                  <a:pt x="0" y="131"/>
                </a:moveTo>
                <a:lnTo>
                  <a:pt x="643" y="131"/>
                </a:lnTo>
                <a:lnTo>
                  <a:pt x="643" y="0"/>
                </a:lnTo>
                <a:lnTo>
                  <a:pt x="907" y="263"/>
                </a:lnTo>
                <a:lnTo>
                  <a:pt x="643" y="527"/>
                </a:lnTo>
                <a:lnTo>
                  <a:pt x="643" y="395"/>
                </a:lnTo>
                <a:lnTo>
                  <a:pt x="0" y="395"/>
                </a:lnTo>
                <a:lnTo>
                  <a:pt x="0" y="131"/>
                </a:lnTo>
                <a:close/>
              </a:path>
            </a:pathLst>
          </a:custGeom>
          <a:solidFill>
            <a:srgbClr val="FFC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498"/>
          </a:xfrm>
          <a:prstGeom prst="rect">
            <a:avLst/>
          </a:prstGeom>
        </p:spPr>
      </p:pic>
      <p:sp>
        <p:nvSpPr>
          <p:cNvPr id="148" name="textbox 148"/>
          <p:cNvSpPr/>
          <p:nvPr/>
        </p:nvSpPr>
        <p:spPr>
          <a:xfrm>
            <a:off x="-12700" y="1343140"/>
            <a:ext cx="3415029" cy="13862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algn="r" rtl="0" eaLnBrk="0">
              <a:lnSpc>
                <a:spcPts val="10710"/>
              </a:lnSpc>
            </a:pPr>
            <a:r>
              <a:rPr sz="13900" kern="0" spc="-12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—</a:t>
            </a:r>
            <a:r>
              <a:rPr sz="13900" kern="0" spc="-2590" dirty="0">
                <a:solidFill>
                  <a:srgbClr val="0070C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600" b="1" kern="0" spc="-12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altLang="en-US" sz="9600" dirty="0"/>
          </a:p>
        </p:txBody>
      </p:sp>
      <p:sp>
        <p:nvSpPr>
          <p:cNvPr id="150" name="textbox 150"/>
          <p:cNvSpPr/>
          <p:nvPr/>
        </p:nvSpPr>
        <p:spPr>
          <a:xfrm>
            <a:off x="3587123" y="2350992"/>
            <a:ext cx="1497964" cy="16935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31750" algn="l" rtl="0" eaLnBrk="0">
              <a:lnSpc>
                <a:spcPct val="98000"/>
              </a:lnSpc>
            </a:pPr>
            <a:r>
              <a:rPr sz="2000" b="1" kern="0" spc="-30" dirty="0">
                <a:solidFill>
                  <a:srgbClr val="00B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  整体方案</a:t>
            </a:r>
            <a:endParaRPr lang="en-US" altLang="en-US" sz="2000" dirty="0"/>
          </a:p>
          <a:p>
            <a:pPr marL="21590" algn="l" rtl="0" eaLnBrk="0">
              <a:lnSpc>
                <a:spcPct val="89000"/>
              </a:lnSpc>
              <a:spcBef>
                <a:spcPts val="1260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 系统功能</a:t>
            </a:r>
            <a:endParaRPr lang="en-US" altLang="en-US" sz="2000" dirty="0"/>
          </a:p>
          <a:p>
            <a:pPr marL="12700" indent="15240" algn="l" rtl="0" eaLnBrk="0">
              <a:lnSpc>
                <a:spcPct val="154000"/>
              </a:lnSpc>
              <a:spcBef>
                <a:spcPts val="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  硬件配置</a:t>
            </a:r>
            <a:r>
              <a:rPr sz="20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  典型实施</a:t>
            </a:r>
            <a:endParaRPr lang="en-US" altLang="en-US" sz="2000" dirty="0"/>
          </a:p>
        </p:txBody>
      </p:sp>
      <p:sp>
        <p:nvSpPr>
          <p:cNvPr id="152" name="rect"/>
          <p:cNvSpPr/>
          <p:nvPr/>
        </p:nvSpPr>
        <p:spPr>
          <a:xfrm>
            <a:off x="3489137" y="1804796"/>
            <a:ext cx="5654861" cy="102489"/>
          </a:xfrm>
          <a:prstGeom prst="rect">
            <a:avLst/>
          </a:pr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4" name="textbox 154"/>
          <p:cNvSpPr/>
          <p:nvPr/>
        </p:nvSpPr>
        <p:spPr>
          <a:xfrm>
            <a:off x="3571716" y="1337265"/>
            <a:ext cx="1442085" cy="4381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100000"/>
              </a:lnSpc>
            </a:pPr>
            <a:r>
              <a:rPr sz="2700" b="1" kern="0" spc="80" dirty="0">
                <a:solidFill>
                  <a:srgbClr val="2626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解决方案</a:t>
            </a:r>
            <a:endParaRPr lang="en-US" alt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56"/>
          <p:cNvSpPr/>
          <p:nvPr/>
        </p:nvSpPr>
        <p:spPr>
          <a:xfrm>
            <a:off x="4868160" y="1018444"/>
            <a:ext cx="3823334" cy="36017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indent="305435" algn="l" rtl="0" eaLnBrk="0">
              <a:lnSpc>
                <a:spcPct val="137000"/>
              </a:lnSpc>
            </a:pP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本系统主要分四层组成</a:t>
            </a:r>
            <a:r>
              <a:rPr sz="9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应用层、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平台层、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通信层、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终端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层。</a:t>
            </a:r>
            <a:endParaRPr lang="en-US" altLang="en-US" sz="900" dirty="0"/>
          </a:p>
          <a:p>
            <a:pPr marL="12700" indent="303530" algn="l" rtl="0" eaLnBrk="0">
              <a:lnSpc>
                <a:spcPct val="137000"/>
              </a:lnSpc>
              <a:spcBef>
                <a:spcPts val="635"/>
              </a:spcBef>
            </a:pP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应用层包括视频监控、</a:t>
            </a:r>
            <a:r>
              <a:rPr sz="9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现场环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境监控、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设备状态监控、统计、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移动应用、</a:t>
            </a:r>
            <a:r>
              <a:rPr sz="9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远程控制、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告警管理、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运维管理等。</a:t>
            </a:r>
            <a:endParaRPr lang="en-US" altLang="en-US" sz="900" dirty="0"/>
          </a:p>
          <a:p>
            <a:pPr marL="13970" indent="305435" algn="l" rtl="0" eaLnBrk="0">
              <a:lnSpc>
                <a:spcPct val="147000"/>
              </a:lnSpc>
              <a:spcBef>
                <a:spcPts val="645"/>
              </a:spcBef>
            </a:pP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平台层由接口服务器节点、采集服务器节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点、移动应用服务器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节点、</a:t>
            </a:r>
            <a:r>
              <a:rPr sz="9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应用服务器节点、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流媒体服务器节点、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数据库服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务器节点等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组成。</a:t>
            </a:r>
            <a:endParaRPr lang="en-US" altLang="en-US" sz="900" dirty="0"/>
          </a:p>
          <a:p>
            <a:pPr marL="12700" indent="304800" algn="l" rtl="0" eaLnBrk="0">
              <a:lnSpc>
                <a:spcPct val="152000"/>
              </a:lnSpc>
              <a:spcBef>
                <a:spcPts val="635"/>
              </a:spcBef>
            </a:pP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通信层采用光纤通信和无线通信方式</a:t>
            </a:r>
            <a:r>
              <a:rPr sz="9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负责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数据流通信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在配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电房与监控室之间敷设光纤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构成光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纤主干网络。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在配电房配置一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台光纤交换机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将配电房监控终端机接入光纤网络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实现配电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房与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系统主站之间的通讯。</a:t>
            </a:r>
            <a:endParaRPr lang="en-US" altLang="en-US" sz="900" dirty="0"/>
          </a:p>
          <a:p>
            <a:pPr algn="l" rtl="0" eaLnBrk="0">
              <a:lnSpc>
                <a:spcPct val="105000"/>
              </a:lnSpc>
            </a:pPr>
            <a:endParaRPr lang="en-US" altLang="en-US" sz="500" dirty="0"/>
          </a:p>
          <a:p>
            <a:pPr marL="12700" indent="305435" algn="l" rtl="0" eaLnBrk="0">
              <a:lnSpc>
                <a:spcPct val="155000"/>
              </a:lnSpc>
            </a:pP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终端层主要包括各类</a:t>
            </a:r>
            <a:r>
              <a:rPr sz="900" b="1" kern="0" spc="10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传感器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b="1" kern="0" spc="10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执行设备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</a:t>
            </a:r>
            <a:r>
              <a:rPr sz="900" b="1" kern="0" spc="10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监控终端网关</a:t>
            </a:r>
            <a:r>
              <a:rPr sz="900" b="1" kern="0" spc="-11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站房内环境温度、湿度、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SF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6气体浓度、臭氧浓度、含氧量、烟雾火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灾、</a:t>
            </a:r>
            <a:r>
              <a:rPr sz="9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水浸、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噪声、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振动、</a:t>
            </a:r>
            <a:r>
              <a:rPr sz="9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防小动物等环境信息及变压器、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高压柜、 低压柜的温度、</a:t>
            </a:r>
            <a:r>
              <a:rPr sz="9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局放等设备状态采集</a:t>
            </a:r>
            <a:r>
              <a:rPr sz="9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9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并与风机、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灯光、</a:t>
            </a:r>
            <a:r>
              <a:rPr sz="9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视频、</a:t>
            </a:r>
            <a:r>
              <a:rPr sz="9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门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禁等智能执行设备联动控制</a:t>
            </a:r>
            <a:r>
              <a:rPr sz="9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，实现配电房远程智能化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运维管理。</a:t>
            </a:r>
            <a:endParaRPr lang="en-US" altLang="en-US" sz="900" dirty="0"/>
          </a:p>
        </p:txBody>
      </p:sp>
      <p:graphicFrame>
        <p:nvGraphicFramePr>
          <p:cNvPr id="158" name="table 158"/>
          <p:cNvGraphicFramePr>
            <a:graphicFrameLocks noGrp="1"/>
          </p:cNvGraphicFramePr>
          <p:nvPr/>
        </p:nvGraphicFramePr>
        <p:xfrm>
          <a:off x="278032" y="1783362"/>
          <a:ext cx="4211955" cy="803910"/>
        </p:xfrm>
        <a:graphic>
          <a:graphicData uri="http://schemas.openxmlformats.org/drawingml/2006/table">
            <a:tbl>
              <a:tblPr/>
              <a:tblGrid>
                <a:gridCol w="512444"/>
                <a:gridCol w="1027430"/>
                <a:gridCol w="982345"/>
                <a:gridCol w="1009014"/>
                <a:gridCol w="680719"/>
              </a:tblGrid>
              <a:tr h="803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8000"/>
                        </a:lnSpc>
                      </a:pPr>
                      <a:endParaRPr lang="en-US" altLang="en-US" sz="100" dirty="0"/>
                    </a:p>
                    <a:p>
                      <a:pPr marL="188595" algn="l" rtl="0" eaLnBrk="0">
                        <a:lnSpc>
                          <a:spcPct val="100000"/>
                        </a:lnSpc>
                      </a:pPr>
                      <a:r>
                        <a:rPr sz="9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云平台</a:t>
                      </a:r>
                      <a:endParaRPr lang="en-US" altLang="en-US" sz="900" dirty="0"/>
                    </a:p>
                  </a:txBody>
                  <a:tcPr marL="0" marR="0" marT="0" marB="0" vert="eaVert">
                    <a:lnL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0" name="table 160"/>
          <p:cNvGraphicFramePr>
            <a:graphicFrameLocks noGrp="1"/>
          </p:cNvGraphicFramePr>
          <p:nvPr/>
        </p:nvGraphicFramePr>
        <p:xfrm>
          <a:off x="257698" y="921756"/>
          <a:ext cx="4211954" cy="643890"/>
        </p:xfrm>
        <a:graphic>
          <a:graphicData uri="http://schemas.openxmlformats.org/drawingml/2006/table">
            <a:tbl>
              <a:tblPr/>
              <a:tblGrid>
                <a:gridCol w="894714"/>
                <a:gridCol w="813435"/>
                <a:gridCol w="788034"/>
                <a:gridCol w="762634"/>
                <a:gridCol w="953135"/>
              </a:tblGrid>
              <a:tr h="64389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2" name="path"/>
          <p:cNvSpPr/>
          <p:nvPr/>
        </p:nvSpPr>
        <p:spPr>
          <a:xfrm>
            <a:off x="745611" y="3408490"/>
            <a:ext cx="3106754" cy="233526"/>
          </a:xfrm>
          <a:custGeom>
            <a:avLst/>
            <a:gdLst/>
            <a:ahLst/>
            <a:cxnLst/>
            <a:rect l="0" t="0" r="0" b="0"/>
            <a:pathLst>
              <a:path w="4892" h="367">
                <a:moveTo>
                  <a:pt x="4888" y="3"/>
                </a:moveTo>
                <a:lnTo>
                  <a:pt x="4888" y="363"/>
                </a:lnTo>
                <a:moveTo>
                  <a:pt x="4" y="42"/>
                </a:moveTo>
                <a:lnTo>
                  <a:pt x="4" y="361"/>
                </a:lnTo>
              </a:path>
            </a:pathLst>
          </a:custGeom>
          <a:noFill/>
          <a:ln w="5228" cap="rnd">
            <a:solidFill>
              <a:srgbClr val="000000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4" name="path"/>
          <p:cNvSpPr/>
          <p:nvPr/>
        </p:nvSpPr>
        <p:spPr>
          <a:xfrm>
            <a:off x="367057" y="3006548"/>
            <a:ext cx="4210425" cy="509410"/>
          </a:xfrm>
          <a:custGeom>
            <a:avLst/>
            <a:gdLst/>
            <a:ahLst/>
            <a:cxnLst/>
            <a:rect l="0" t="0" r="0" b="0"/>
            <a:pathLst>
              <a:path w="6630" h="802">
                <a:moveTo>
                  <a:pt x="328" y="473"/>
                </a:moveTo>
                <a:cubicBezTo>
                  <a:pt x="61" y="451"/>
                  <a:pt x="-67" y="389"/>
                  <a:pt x="41" y="335"/>
                </a:cubicBezTo>
                <a:cubicBezTo>
                  <a:pt x="129" y="291"/>
                  <a:pt x="348" y="265"/>
                  <a:pt x="580" y="270"/>
                </a:cubicBezTo>
                <a:cubicBezTo>
                  <a:pt x="633" y="152"/>
                  <a:pt x="1149" y="65"/>
                  <a:pt x="1732" y="76"/>
                </a:cubicBezTo>
                <a:cubicBezTo>
                  <a:pt x="1867" y="79"/>
                  <a:pt x="1998" y="86"/>
                  <a:pt x="2119" y="99"/>
                </a:cubicBezTo>
                <a:cubicBezTo>
                  <a:pt x="2482" y="34"/>
                  <a:pt x="3000" y="19"/>
                  <a:pt x="3438" y="61"/>
                </a:cubicBezTo>
                <a:cubicBezTo>
                  <a:pt x="3703" y="-5"/>
                  <a:pt x="4184" y="-15"/>
                  <a:pt x="4512" y="38"/>
                </a:cubicBezTo>
                <a:cubicBezTo>
                  <a:pt x="4532" y="41"/>
                  <a:pt x="4551" y="44"/>
                  <a:pt x="4569" y="48"/>
                </a:cubicBezTo>
                <a:cubicBezTo>
                  <a:pt x="4927" y="-16"/>
                  <a:pt x="5477" y="-10"/>
                  <a:pt x="5797" y="62"/>
                </a:cubicBezTo>
                <a:cubicBezTo>
                  <a:pt x="5862" y="76"/>
                  <a:pt x="5914" y="93"/>
                  <a:pt x="5951" y="111"/>
                </a:cubicBezTo>
                <a:cubicBezTo>
                  <a:pt x="6293" y="118"/>
                  <a:pt x="6542" y="180"/>
                  <a:pt x="6508" y="249"/>
                </a:cubicBezTo>
                <a:cubicBezTo>
                  <a:pt x="6501" y="263"/>
                  <a:pt x="6482" y="276"/>
                  <a:pt x="6453" y="289"/>
                </a:cubicBezTo>
                <a:cubicBezTo>
                  <a:pt x="6722" y="355"/>
                  <a:pt x="6673" y="453"/>
                  <a:pt x="6343" y="507"/>
                </a:cubicBezTo>
                <a:cubicBezTo>
                  <a:pt x="6198" y="531"/>
                  <a:pt x="6013" y="544"/>
                  <a:pt x="5825" y="542"/>
                </a:cubicBezTo>
                <a:cubicBezTo>
                  <a:pt x="5694" y="647"/>
                  <a:pt x="5165" y="711"/>
                  <a:pt x="4645" y="684"/>
                </a:cubicBezTo>
                <a:cubicBezTo>
                  <a:pt x="4575" y="681"/>
                  <a:pt x="4508" y="676"/>
                  <a:pt x="4444" y="669"/>
                </a:cubicBezTo>
                <a:cubicBezTo>
                  <a:pt x="4163" y="783"/>
                  <a:pt x="3476" y="830"/>
                  <a:pt x="2909" y="774"/>
                </a:cubicBezTo>
                <a:cubicBezTo>
                  <a:pt x="2776" y="761"/>
                  <a:pt x="2657" y="742"/>
                  <a:pt x="2559" y="720"/>
                </a:cubicBezTo>
                <a:cubicBezTo>
                  <a:pt x="2015" y="773"/>
                  <a:pt x="1364" y="753"/>
                  <a:pt x="925" y="669"/>
                </a:cubicBezTo>
                <a:cubicBezTo>
                  <a:pt x="643" y="698"/>
                  <a:pt x="298" y="675"/>
                  <a:pt x="156" y="618"/>
                </a:cubicBezTo>
                <a:cubicBezTo>
                  <a:pt x="30" y="567"/>
                  <a:pt x="103" y="506"/>
                  <a:pt x="328" y="473"/>
                </a:cubicBezTo>
                <a:moveTo>
                  <a:pt x="674" y="479"/>
                </a:moveTo>
                <a:cubicBezTo>
                  <a:pt x="558" y="485"/>
                  <a:pt x="437" y="483"/>
                  <a:pt x="328" y="473"/>
                </a:cubicBezTo>
                <a:moveTo>
                  <a:pt x="2464" y="688"/>
                </a:moveTo>
                <a:cubicBezTo>
                  <a:pt x="2486" y="700"/>
                  <a:pt x="2518" y="711"/>
                  <a:pt x="2559" y="720"/>
                </a:cubicBezTo>
                <a:moveTo>
                  <a:pt x="4491" y="631"/>
                </a:moveTo>
                <a:cubicBezTo>
                  <a:pt x="4490" y="644"/>
                  <a:pt x="4474" y="657"/>
                  <a:pt x="4444" y="669"/>
                </a:cubicBezTo>
                <a:moveTo>
                  <a:pt x="5449" y="441"/>
                </a:moveTo>
                <a:cubicBezTo>
                  <a:pt x="5691" y="448"/>
                  <a:pt x="5860" y="493"/>
                  <a:pt x="5826" y="542"/>
                </a:cubicBezTo>
                <a:cubicBezTo>
                  <a:pt x="5826" y="542"/>
                  <a:pt x="5826" y="542"/>
                  <a:pt x="5825" y="542"/>
                </a:cubicBezTo>
                <a:moveTo>
                  <a:pt x="6265" y="327"/>
                </a:moveTo>
                <a:cubicBezTo>
                  <a:pt x="6348" y="319"/>
                  <a:pt x="6414" y="305"/>
                  <a:pt x="6453" y="289"/>
                </a:cubicBezTo>
                <a:moveTo>
                  <a:pt x="2307" y="124"/>
                </a:moveTo>
                <a:cubicBezTo>
                  <a:pt x="2253" y="113"/>
                  <a:pt x="2189" y="105"/>
                  <a:pt x="2119" y="99"/>
                </a:cubicBezTo>
              </a:path>
            </a:pathLst>
          </a:custGeom>
          <a:noFill/>
          <a:ln w="5228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6" name="path"/>
          <p:cNvSpPr/>
          <p:nvPr/>
        </p:nvSpPr>
        <p:spPr>
          <a:xfrm>
            <a:off x="2193677" y="3516030"/>
            <a:ext cx="5385" cy="129837"/>
          </a:xfrm>
          <a:custGeom>
            <a:avLst/>
            <a:gdLst/>
            <a:ahLst/>
            <a:cxnLst/>
            <a:rect l="0" t="0" r="0" b="0"/>
            <a:pathLst>
              <a:path w="8" h="204">
                <a:moveTo>
                  <a:pt x="4" y="200"/>
                </a:moveTo>
                <a:lnTo>
                  <a:pt x="4" y="3"/>
                </a:lnTo>
              </a:path>
            </a:pathLst>
          </a:custGeom>
          <a:noFill/>
          <a:ln w="5228" cap="rnd">
            <a:solidFill>
              <a:srgbClr val="000000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168" name="table 168"/>
          <p:cNvGraphicFramePr>
            <a:graphicFrameLocks noGrp="1"/>
          </p:cNvGraphicFramePr>
          <p:nvPr/>
        </p:nvGraphicFramePr>
        <p:xfrm>
          <a:off x="1615555" y="3638224"/>
          <a:ext cx="1161414" cy="1019810"/>
        </p:xfrm>
        <a:graphic>
          <a:graphicData uri="http://schemas.openxmlformats.org/drawingml/2006/table">
            <a:tbl>
              <a:tblPr/>
              <a:tblGrid>
                <a:gridCol w="1161414"/>
              </a:tblGrid>
              <a:tr h="1016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0" name="table 170"/>
          <p:cNvGraphicFramePr>
            <a:graphicFrameLocks noGrp="1"/>
          </p:cNvGraphicFramePr>
          <p:nvPr/>
        </p:nvGraphicFramePr>
        <p:xfrm>
          <a:off x="280722" y="3635691"/>
          <a:ext cx="1161414" cy="1019810"/>
        </p:xfrm>
        <a:graphic>
          <a:graphicData uri="http://schemas.openxmlformats.org/drawingml/2006/table">
            <a:tbl>
              <a:tblPr/>
              <a:tblGrid>
                <a:gridCol w="1161414"/>
              </a:tblGrid>
              <a:tr h="1016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2" name="table 172"/>
          <p:cNvGraphicFramePr>
            <a:graphicFrameLocks noGrp="1"/>
          </p:cNvGraphicFramePr>
          <p:nvPr/>
        </p:nvGraphicFramePr>
        <p:xfrm>
          <a:off x="3413766" y="3635691"/>
          <a:ext cx="1035050" cy="1019810"/>
        </p:xfrm>
        <a:graphic>
          <a:graphicData uri="http://schemas.openxmlformats.org/drawingml/2006/table">
            <a:tbl>
              <a:tblPr/>
              <a:tblGrid>
                <a:gridCol w="1035050"/>
              </a:tblGrid>
              <a:tr h="10166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" name="textbox 174"/>
          <p:cNvSpPr/>
          <p:nvPr/>
        </p:nvSpPr>
        <p:spPr>
          <a:xfrm>
            <a:off x="370692" y="4792466"/>
            <a:ext cx="4066540" cy="2343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14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智能配电房         智能配电房                 智能配电房</a:t>
            </a:r>
            <a:endParaRPr lang="en-US" altLang="en-US" sz="1400" dirty="0"/>
          </a:p>
        </p:txBody>
      </p:sp>
      <p:sp>
        <p:nvSpPr>
          <p:cNvPr id="176" name="textbox 176"/>
          <p:cNvSpPr/>
          <p:nvPr/>
        </p:nvSpPr>
        <p:spPr>
          <a:xfrm>
            <a:off x="1279956" y="243636"/>
            <a:ext cx="2410460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3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1，智能配电房平台架构</a:t>
            </a:r>
            <a:endParaRPr lang="en-US" altLang="en-US" sz="1800" dirty="0"/>
          </a:p>
        </p:txBody>
      </p:sp>
      <p:sp>
        <p:nvSpPr>
          <p:cNvPr id="178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80" name="picture 18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graphicFrame>
        <p:nvGraphicFramePr>
          <p:cNvPr id="182" name="table 182"/>
          <p:cNvGraphicFramePr>
            <a:graphicFrameLocks noGrp="1"/>
          </p:cNvGraphicFramePr>
          <p:nvPr/>
        </p:nvGraphicFramePr>
        <p:xfrm>
          <a:off x="3870653" y="1914119"/>
          <a:ext cx="426084" cy="509270"/>
        </p:xfrm>
        <a:graphic>
          <a:graphicData uri="http://schemas.openxmlformats.org/drawingml/2006/table">
            <a:tbl>
              <a:tblPr/>
              <a:tblGrid>
                <a:gridCol w="426084"/>
              </a:tblGrid>
              <a:tr h="5060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</a:pPr>
                      <a:endParaRPr lang="en-US" altLang="en-US" sz="1000" dirty="0"/>
                    </a:p>
                    <a:p>
                      <a:pPr marL="135890" algn="l" rtl="0" eaLnBrk="0">
                        <a:lnSpc>
                          <a:spcPct val="89000"/>
                        </a:lnSpc>
                        <a:spcBef>
                          <a:spcPts val="5"/>
                        </a:spcBef>
                      </a:pP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运营</a:t>
                      </a:r>
                      <a:endParaRPr lang="en-US" altLang="en-US" sz="600" dirty="0"/>
                    </a:p>
                    <a:p>
                      <a:pPr marL="137160" algn="l" rtl="0" eaLnBrk="0">
                        <a:lnSpc>
                          <a:spcPts val="765"/>
                        </a:lnSpc>
                      </a:pPr>
                      <a:r>
                        <a:rPr sz="6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支撑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4" name="table 184"/>
          <p:cNvGraphicFramePr>
            <a:graphicFrameLocks noGrp="1"/>
          </p:cNvGraphicFramePr>
          <p:nvPr/>
        </p:nvGraphicFramePr>
        <p:xfrm>
          <a:off x="379133" y="3721883"/>
          <a:ext cx="998855" cy="196214"/>
        </p:xfrm>
        <a:graphic>
          <a:graphicData uri="http://schemas.openxmlformats.org/drawingml/2006/table">
            <a:tbl>
              <a:tblPr/>
              <a:tblGrid>
                <a:gridCol w="998855"/>
              </a:tblGrid>
              <a:tr h="1930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30924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监控终端1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6" name="table 186"/>
          <p:cNvGraphicFramePr>
            <a:graphicFrameLocks noGrp="1"/>
          </p:cNvGraphicFramePr>
          <p:nvPr/>
        </p:nvGraphicFramePr>
        <p:xfrm>
          <a:off x="1711610" y="3724450"/>
          <a:ext cx="998854" cy="196214"/>
        </p:xfrm>
        <a:graphic>
          <a:graphicData uri="http://schemas.openxmlformats.org/drawingml/2006/table">
            <a:tbl>
              <a:tblPr/>
              <a:tblGrid>
                <a:gridCol w="998854"/>
              </a:tblGrid>
              <a:tr h="1930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31115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监控终端2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8" name="table 188"/>
          <p:cNvGraphicFramePr>
            <a:graphicFrameLocks noGrp="1"/>
          </p:cNvGraphicFramePr>
          <p:nvPr/>
        </p:nvGraphicFramePr>
        <p:xfrm>
          <a:off x="2916347" y="1915808"/>
          <a:ext cx="831214" cy="223520"/>
        </p:xfrm>
        <a:graphic>
          <a:graphicData uri="http://schemas.openxmlformats.org/drawingml/2006/table">
            <a:tbl>
              <a:tblPr/>
              <a:tblGrid>
                <a:gridCol w="831214"/>
              </a:tblGrid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3492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移动应用服务器节点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0" name="table 190"/>
          <p:cNvGraphicFramePr>
            <a:graphicFrameLocks noGrp="1"/>
          </p:cNvGraphicFramePr>
          <p:nvPr/>
        </p:nvGraphicFramePr>
        <p:xfrm>
          <a:off x="2916347" y="2200060"/>
          <a:ext cx="831214" cy="223520"/>
        </p:xfrm>
        <a:graphic>
          <a:graphicData uri="http://schemas.openxmlformats.org/drawingml/2006/table">
            <a:tbl>
              <a:tblPr/>
              <a:tblGrid>
                <a:gridCol w="831214"/>
              </a:tblGrid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7810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数据库服务器节点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2" name="table 192"/>
          <p:cNvGraphicFramePr>
            <a:graphicFrameLocks noGrp="1"/>
          </p:cNvGraphicFramePr>
          <p:nvPr/>
        </p:nvGraphicFramePr>
        <p:xfrm>
          <a:off x="3503651" y="3721883"/>
          <a:ext cx="908684" cy="196214"/>
        </p:xfrm>
        <a:graphic>
          <a:graphicData uri="http://schemas.openxmlformats.org/drawingml/2006/table">
            <a:tbl>
              <a:tblPr/>
              <a:tblGrid>
                <a:gridCol w="908684"/>
              </a:tblGrid>
              <a:tr h="1930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</a:pPr>
                      <a:endParaRPr lang="en-US" altLang="en-US" sz="300" dirty="0"/>
                    </a:p>
                    <a:p>
                      <a:pPr marL="26797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监控终端N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4" name="table 194"/>
          <p:cNvGraphicFramePr>
            <a:graphicFrameLocks noGrp="1"/>
          </p:cNvGraphicFramePr>
          <p:nvPr/>
        </p:nvGraphicFramePr>
        <p:xfrm>
          <a:off x="952513" y="1915808"/>
          <a:ext cx="742315" cy="223520"/>
        </p:xfrm>
        <a:graphic>
          <a:graphicData uri="http://schemas.openxmlformats.org/drawingml/2006/table">
            <a:tbl>
              <a:tblPr/>
              <a:tblGrid>
                <a:gridCol w="742315"/>
              </a:tblGrid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11684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接口服务节点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6" name="table 196"/>
          <p:cNvGraphicFramePr>
            <a:graphicFrameLocks noGrp="1"/>
          </p:cNvGraphicFramePr>
          <p:nvPr/>
        </p:nvGraphicFramePr>
        <p:xfrm>
          <a:off x="1941094" y="1915808"/>
          <a:ext cx="742314" cy="223520"/>
        </p:xfrm>
        <a:graphic>
          <a:graphicData uri="http://schemas.openxmlformats.org/drawingml/2006/table">
            <a:tbl>
              <a:tblPr/>
              <a:tblGrid>
                <a:gridCol w="742314"/>
              </a:tblGrid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7429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采集服务器节点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8" name="table 198"/>
          <p:cNvGraphicFramePr>
            <a:graphicFrameLocks noGrp="1"/>
          </p:cNvGraphicFramePr>
          <p:nvPr/>
        </p:nvGraphicFramePr>
        <p:xfrm>
          <a:off x="952513" y="2200060"/>
          <a:ext cx="742315" cy="223520"/>
        </p:xfrm>
        <a:graphic>
          <a:graphicData uri="http://schemas.openxmlformats.org/drawingml/2006/table">
            <a:tbl>
              <a:tblPr/>
              <a:tblGrid>
                <a:gridCol w="742315"/>
              </a:tblGrid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7429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应用服务器节点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0" name="table 200"/>
          <p:cNvGraphicFramePr>
            <a:graphicFrameLocks noGrp="1"/>
          </p:cNvGraphicFramePr>
          <p:nvPr/>
        </p:nvGraphicFramePr>
        <p:xfrm>
          <a:off x="1941094" y="2200060"/>
          <a:ext cx="742314" cy="223520"/>
        </p:xfrm>
        <a:graphic>
          <a:graphicData uri="http://schemas.openxmlformats.org/drawingml/2006/table">
            <a:tbl>
              <a:tblPr/>
              <a:tblGrid>
                <a:gridCol w="742314"/>
              </a:tblGrid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lang="en-US" altLang="en-US" sz="400" dirty="0"/>
                    </a:p>
                    <a:p>
                      <a:pPr marL="3302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流媒体服务器节点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2" name="table 202"/>
          <p:cNvGraphicFramePr>
            <a:graphicFrameLocks noGrp="1"/>
          </p:cNvGraphicFramePr>
          <p:nvPr/>
        </p:nvGraphicFramePr>
        <p:xfrm>
          <a:off x="783710" y="4073976"/>
          <a:ext cx="167639" cy="509269"/>
        </p:xfrm>
        <a:graphic>
          <a:graphicData uri="http://schemas.openxmlformats.org/drawingml/2006/table">
            <a:tbl>
              <a:tblPr/>
              <a:tblGrid>
                <a:gridCol w="167639"/>
              </a:tblGrid>
              <a:tr h="506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200" dirty="0"/>
                    </a:p>
                    <a:p>
                      <a:pPr marL="67945" algn="l" rtl="0" eaLnBrk="0">
                        <a:lnSpc>
                          <a:spcPts val="745"/>
                        </a:lnSpc>
                      </a:pPr>
                      <a:r>
                        <a:rPr sz="6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安防监控</a:t>
                      </a:r>
                      <a:endParaRPr lang="en-US" altLang="en-US" sz="600" dirty="0"/>
                    </a:p>
                  </a:txBody>
                  <a:tcPr marL="0" marR="0" marT="0" marB="0" vert="ea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4" name="table 204"/>
          <p:cNvGraphicFramePr>
            <a:graphicFrameLocks noGrp="1"/>
          </p:cNvGraphicFramePr>
          <p:nvPr/>
        </p:nvGraphicFramePr>
        <p:xfrm>
          <a:off x="417684" y="4073976"/>
          <a:ext cx="167640" cy="509269"/>
        </p:xfrm>
        <a:graphic>
          <a:graphicData uri="http://schemas.openxmlformats.org/drawingml/2006/table">
            <a:tbl>
              <a:tblPr/>
              <a:tblGrid>
                <a:gridCol w="167640"/>
              </a:tblGrid>
              <a:tr h="506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9000"/>
                        </a:lnSpc>
                      </a:pPr>
                      <a:endParaRPr lang="en-US" altLang="en-US" sz="200" dirty="0"/>
                    </a:p>
                    <a:p>
                      <a:pPr marL="67945" algn="l" rtl="0" eaLnBrk="0">
                        <a:lnSpc>
                          <a:spcPts val="745"/>
                        </a:lnSpc>
                        <a:spcBef>
                          <a:spcPts val="0"/>
                        </a:spcBef>
                      </a:pPr>
                      <a:r>
                        <a:rPr sz="6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环境监控</a:t>
                      </a:r>
                      <a:endParaRPr lang="en-US" altLang="en-US" sz="600" dirty="0"/>
                    </a:p>
                  </a:txBody>
                  <a:tcPr marL="0" marR="0" marT="0" marB="0" vert="ea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6" name="path"/>
          <p:cNvSpPr/>
          <p:nvPr/>
        </p:nvSpPr>
        <p:spPr>
          <a:xfrm>
            <a:off x="479499" y="3913361"/>
            <a:ext cx="760092" cy="167840"/>
          </a:xfrm>
          <a:custGeom>
            <a:avLst/>
            <a:gdLst/>
            <a:ahLst/>
            <a:cxnLst/>
            <a:rect l="0" t="0" r="0" b="0"/>
            <a:pathLst>
              <a:path w="1196" h="264">
                <a:moveTo>
                  <a:pt x="41" y="253"/>
                </a:moveTo>
                <a:lnTo>
                  <a:pt x="41" y="3"/>
                </a:lnTo>
                <a:moveTo>
                  <a:pt x="4" y="218"/>
                </a:moveTo>
                <a:lnTo>
                  <a:pt x="41" y="253"/>
                </a:lnTo>
                <a:lnTo>
                  <a:pt x="78" y="218"/>
                </a:lnTo>
                <a:moveTo>
                  <a:pt x="78" y="38"/>
                </a:moveTo>
                <a:lnTo>
                  <a:pt x="41" y="3"/>
                </a:lnTo>
                <a:lnTo>
                  <a:pt x="4" y="38"/>
                </a:lnTo>
                <a:moveTo>
                  <a:pt x="611" y="256"/>
                </a:moveTo>
                <a:lnTo>
                  <a:pt x="611" y="6"/>
                </a:lnTo>
                <a:moveTo>
                  <a:pt x="574" y="222"/>
                </a:moveTo>
                <a:lnTo>
                  <a:pt x="611" y="256"/>
                </a:lnTo>
                <a:lnTo>
                  <a:pt x="648" y="222"/>
                </a:lnTo>
                <a:moveTo>
                  <a:pt x="648" y="40"/>
                </a:moveTo>
                <a:lnTo>
                  <a:pt x="611" y="6"/>
                </a:lnTo>
                <a:lnTo>
                  <a:pt x="574" y="40"/>
                </a:lnTo>
                <a:moveTo>
                  <a:pt x="1155" y="260"/>
                </a:moveTo>
                <a:lnTo>
                  <a:pt x="1155" y="6"/>
                </a:lnTo>
                <a:moveTo>
                  <a:pt x="1118" y="225"/>
                </a:moveTo>
                <a:lnTo>
                  <a:pt x="1155" y="260"/>
                </a:lnTo>
                <a:lnTo>
                  <a:pt x="1192" y="225"/>
                </a:lnTo>
                <a:moveTo>
                  <a:pt x="1192" y="41"/>
                </a:moveTo>
                <a:lnTo>
                  <a:pt x="1155" y="6"/>
                </a:lnTo>
                <a:lnTo>
                  <a:pt x="1118" y="41"/>
                </a:lnTo>
              </a:path>
            </a:pathLst>
          </a:custGeom>
          <a:noFill/>
          <a:ln w="5228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08" name="table 208"/>
          <p:cNvGraphicFramePr>
            <a:graphicFrameLocks noGrp="1"/>
          </p:cNvGraphicFramePr>
          <p:nvPr/>
        </p:nvGraphicFramePr>
        <p:xfrm>
          <a:off x="1752571" y="4078184"/>
          <a:ext cx="167639" cy="509269"/>
        </p:xfrm>
        <a:graphic>
          <a:graphicData uri="http://schemas.openxmlformats.org/drawingml/2006/table">
            <a:tbl>
              <a:tblPr/>
              <a:tblGrid>
                <a:gridCol w="167639"/>
              </a:tblGrid>
              <a:tr h="506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</a:pPr>
                      <a:endParaRPr lang="en-US" altLang="en-US" sz="200" dirty="0"/>
                    </a:p>
                    <a:p>
                      <a:pPr marL="67945" algn="l" rtl="0" eaLnBrk="0">
                        <a:lnSpc>
                          <a:spcPts val="745"/>
                        </a:lnSpc>
                      </a:pPr>
                      <a:r>
                        <a:rPr sz="6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环境监控</a:t>
                      </a:r>
                      <a:endParaRPr lang="en-US" altLang="en-US" sz="600" dirty="0"/>
                    </a:p>
                  </a:txBody>
                  <a:tcPr marL="0" marR="0" marT="0" marB="0" vert="ea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0" name="table 210"/>
          <p:cNvGraphicFramePr>
            <a:graphicFrameLocks noGrp="1"/>
          </p:cNvGraphicFramePr>
          <p:nvPr/>
        </p:nvGraphicFramePr>
        <p:xfrm>
          <a:off x="2118569" y="4078184"/>
          <a:ext cx="167639" cy="509269"/>
        </p:xfrm>
        <a:graphic>
          <a:graphicData uri="http://schemas.openxmlformats.org/drawingml/2006/table">
            <a:tbl>
              <a:tblPr/>
              <a:tblGrid>
                <a:gridCol w="167639"/>
              </a:tblGrid>
              <a:tr h="506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lang="en-US" altLang="en-US" sz="200" dirty="0"/>
                    </a:p>
                    <a:p>
                      <a:pPr marL="67945" algn="l" rtl="0" eaLnBrk="0">
                        <a:lnSpc>
                          <a:spcPts val="745"/>
                        </a:lnSpc>
                        <a:spcBef>
                          <a:spcPts val="0"/>
                        </a:spcBef>
                      </a:pPr>
                      <a:r>
                        <a:rPr sz="6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安防监控</a:t>
                      </a:r>
                      <a:endParaRPr lang="en-US" altLang="en-US" sz="600" dirty="0"/>
                    </a:p>
                  </a:txBody>
                  <a:tcPr marL="0" marR="0" marT="0" marB="0" vert="ea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2" name="path"/>
          <p:cNvSpPr/>
          <p:nvPr/>
        </p:nvSpPr>
        <p:spPr>
          <a:xfrm>
            <a:off x="1810391" y="3915928"/>
            <a:ext cx="760121" cy="167807"/>
          </a:xfrm>
          <a:custGeom>
            <a:avLst/>
            <a:gdLst/>
            <a:ahLst/>
            <a:cxnLst/>
            <a:rect l="0" t="0" r="0" b="0"/>
            <a:pathLst>
              <a:path w="1197" h="264">
                <a:moveTo>
                  <a:pt x="41" y="253"/>
                </a:moveTo>
                <a:lnTo>
                  <a:pt x="41" y="3"/>
                </a:lnTo>
                <a:moveTo>
                  <a:pt x="4" y="218"/>
                </a:moveTo>
                <a:lnTo>
                  <a:pt x="41" y="253"/>
                </a:lnTo>
                <a:lnTo>
                  <a:pt x="78" y="218"/>
                </a:lnTo>
                <a:moveTo>
                  <a:pt x="78" y="38"/>
                </a:moveTo>
                <a:lnTo>
                  <a:pt x="41" y="3"/>
                </a:lnTo>
                <a:lnTo>
                  <a:pt x="4" y="38"/>
                </a:lnTo>
                <a:moveTo>
                  <a:pt x="611" y="256"/>
                </a:moveTo>
                <a:lnTo>
                  <a:pt x="611" y="11"/>
                </a:lnTo>
                <a:moveTo>
                  <a:pt x="574" y="222"/>
                </a:moveTo>
                <a:lnTo>
                  <a:pt x="611" y="256"/>
                </a:lnTo>
                <a:lnTo>
                  <a:pt x="648" y="222"/>
                </a:lnTo>
                <a:moveTo>
                  <a:pt x="648" y="46"/>
                </a:moveTo>
                <a:lnTo>
                  <a:pt x="611" y="11"/>
                </a:lnTo>
                <a:lnTo>
                  <a:pt x="574" y="46"/>
                </a:lnTo>
                <a:moveTo>
                  <a:pt x="1155" y="260"/>
                </a:moveTo>
                <a:lnTo>
                  <a:pt x="1155" y="6"/>
                </a:lnTo>
                <a:moveTo>
                  <a:pt x="1118" y="225"/>
                </a:moveTo>
                <a:lnTo>
                  <a:pt x="1155" y="260"/>
                </a:lnTo>
                <a:lnTo>
                  <a:pt x="1192" y="225"/>
                </a:lnTo>
                <a:moveTo>
                  <a:pt x="1192" y="41"/>
                </a:moveTo>
                <a:lnTo>
                  <a:pt x="1155" y="6"/>
                </a:lnTo>
                <a:lnTo>
                  <a:pt x="1118" y="41"/>
                </a:lnTo>
              </a:path>
            </a:pathLst>
          </a:custGeom>
          <a:noFill/>
          <a:ln w="5228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14" name="table 214"/>
          <p:cNvGraphicFramePr>
            <a:graphicFrameLocks noGrp="1"/>
          </p:cNvGraphicFramePr>
          <p:nvPr/>
        </p:nvGraphicFramePr>
        <p:xfrm>
          <a:off x="2066632" y="1022501"/>
          <a:ext cx="613410" cy="196215"/>
        </p:xfrm>
        <a:graphic>
          <a:graphicData uri="http://schemas.openxmlformats.org/drawingml/2006/table">
            <a:tbl>
              <a:tblPr/>
              <a:tblGrid>
                <a:gridCol w="613410"/>
              </a:tblGrid>
              <a:tr h="193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5397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设备状态监控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6" name="table 216"/>
          <p:cNvGraphicFramePr>
            <a:graphicFrameLocks noGrp="1"/>
          </p:cNvGraphicFramePr>
          <p:nvPr/>
        </p:nvGraphicFramePr>
        <p:xfrm>
          <a:off x="2829188" y="1022501"/>
          <a:ext cx="613409" cy="196215"/>
        </p:xfrm>
        <a:graphic>
          <a:graphicData uri="http://schemas.openxmlformats.org/drawingml/2006/table">
            <a:tbl>
              <a:tblPr/>
              <a:tblGrid>
                <a:gridCol w="613409"/>
              </a:tblGrid>
              <a:tr h="193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300" dirty="0"/>
                    </a:p>
                    <a:p>
                      <a:pPr marL="22669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统计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8" name="table 218"/>
          <p:cNvGraphicFramePr>
            <a:graphicFrameLocks noGrp="1"/>
          </p:cNvGraphicFramePr>
          <p:nvPr/>
        </p:nvGraphicFramePr>
        <p:xfrm>
          <a:off x="3591743" y="1022501"/>
          <a:ext cx="613409" cy="196215"/>
        </p:xfrm>
        <a:graphic>
          <a:graphicData uri="http://schemas.openxmlformats.org/drawingml/2006/table">
            <a:tbl>
              <a:tblPr/>
              <a:tblGrid>
                <a:gridCol w="613409"/>
              </a:tblGrid>
              <a:tr h="193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14224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移动应用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0" name="table 220"/>
          <p:cNvGraphicFramePr>
            <a:graphicFrameLocks noGrp="1"/>
          </p:cNvGraphicFramePr>
          <p:nvPr/>
        </p:nvGraphicFramePr>
        <p:xfrm>
          <a:off x="1253288" y="1017502"/>
          <a:ext cx="613409" cy="196215"/>
        </p:xfrm>
        <a:graphic>
          <a:graphicData uri="http://schemas.openxmlformats.org/drawingml/2006/table">
            <a:tbl>
              <a:tblPr/>
              <a:tblGrid>
                <a:gridCol w="613409"/>
              </a:tblGrid>
              <a:tr h="193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52705" algn="l" rtl="0" eaLnBrk="0">
                        <a:lnSpc>
                          <a:spcPct val="100000"/>
                        </a:lnSpc>
                      </a:pP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现场环境监控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2" name="table 222"/>
          <p:cNvGraphicFramePr>
            <a:graphicFrameLocks noGrp="1"/>
          </p:cNvGraphicFramePr>
          <p:nvPr/>
        </p:nvGraphicFramePr>
        <p:xfrm>
          <a:off x="1251423" y="1299660"/>
          <a:ext cx="613410" cy="196215"/>
        </p:xfrm>
        <a:graphic>
          <a:graphicData uri="http://schemas.openxmlformats.org/drawingml/2006/table">
            <a:tbl>
              <a:tblPr/>
              <a:tblGrid>
                <a:gridCol w="613410"/>
              </a:tblGrid>
              <a:tr h="193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140335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告警管理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4" name="table 224"/>
          <p:cNvGraphicFramePr>
            <a:graphicFrameLocks noGrp="1"/>
          </p:cNvGraphicFramePr>
          <p:nvPr/>
        </p:nvGraphicFramePr>
        <p:xfrm>
          <a:off x="2827322" y="1304726"/>
          <a:ext cx="613409" cy="196215"/>
        </p:xfrm>
        <a:graphic>
          <a:graphicData uri="http://schemas.openxmlformats.org/drawingml/2006/table">
            <a:tbl>
              <a:tblPr/>
              <a:tblGrid>
                <a:gridCol w="613409"/>
              </a:tblGrid>
              <a:tr h="193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141605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录像管理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6" name="table 226"/>
          <p:cNvGraphicFramePr>
            <a:graphicFrameLocks noGrp="1"/>
          </p:cNvGraphicFramePr>
          <p:nvPr/>
        </p:nvGraphicFramePr>
        <p:xfrm>
          <a:off x="2064767" y="1304726"/>
          <a:ext cx="613410" cy="196215"/>
        </p:xfrm>
        <a:graphic>
          <a:graphicData uri="http://schemas.openxmlformats.org/drawingml/2006/table">
            <a:tbl>
              <a:tblPr/>
              <a:tblGrid>
                <a:gridCol w="613410"/>
              </a:tblGrid>
              <a:tr h="193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140970" algn="l" rtl="0" eaLnBrk="0">
                        <a:lnSpc>
                          <a:spcPts val="725"/>
                        </a:lnSpc>
                        <a:spcBef>
                          <a:spcPts val="0"/>
                        </a:spcBef>
                      </a:pPr>
                      <a:r>
                        <a:rPr sz="6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运维管理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28" name="table 228"/>
          <p:cNvGraphicFramePr>
            <a:graphicFrameLocks noGrp="1"/>
          </p:cNvGraphicFramePr>
          <p:nvPr/>
        </p:nvGraphicFramePr>
        <p:xfrm>
          <a:off x="3589878" y="1304726"/>
          <a:ext cx="613409" cy="196215"/>
        </p:xfrm>
        <a:graphic>
          <a:graphicData uri="http://schemas.openxmlformats.org/drawingml/2006/table">
            <a:tbl>
              <a:tblPr/>
              <a:tblGrid>
                <a:gridCol w="613409"/>
              </a:tblGrid>
              <a:tr h="193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233045" algn="l" rtl="0" eaLnBrk="0">
                        <a:lnSpc>
                          <a:spcPts val="955"/>
                        </a:lnSpc>
                        <a:spcBef>
                          <a:spcPts val="0"/>
                        </a:spcBef>
                      </a:pPr>
                      <a:r>
                        <a:rPr sz="6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……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0" name="textbox 230"/>
          <p:cNvSpPr/>
          <p:nvPr/>
        </p:nvSpPr>
        <p:spPr>
          <a:xfrm>
            <a:off x="2174660" y="3140335"/>
            <a:ext cx="601344" cy="2432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50800" indent="51435" algn="l" rtl="0" eaLnBrk="0">
              <a:lnSpc>
                <a:spcPct val="110000"/>
              </a:lnSpc>
            </a:pPr>
            <a:r>
              <a:rPr sz="700" kern="0" spc="8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通信网络</a:t>
            </a:r>
            <a:r>
              <a:rPr sz="700" kern="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sz="600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（光纤、无线）</a:t>
            </a:r>
            <a:endParaRPr lang="en-US" altLang="en-US" sz="600" dirty="0"/>
          </a:p>
        </p:txBody>
      </p:sp>
      <p:graphicFrame>
        <p:nvGraphicFramePr>
          <p:cNvPr id="232" name="table 232"/>
          <p:cNvGraphicFramePr>
            <a:graphicFrameLocks noGrp="1"/>
          </p:cNvGraphicFramePr>
          <p:nvPr/>
        </p:nvGraphicFramePr>
        <p:xfrm>
          <a:off x="3541958" y="4075651"/>
          <a:ext cx="167640" cy="509269"/>
        </p:xfrm>
        <a:graphic>
          <a:graphicData uri="http://schemas.openxmlformats.org/drawingml/2006/table">
            <a:tbl>
              <a:tblPr/>
              <a:tblGrid>
                <a:gridCol w="167640"/>
              </a:tblGrid>
              <a:tr h="506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200" dirty="0"/>
                    </a:p>
                    <a:p>
                      <a:pPr marL="67945" algn="l" rtl="0" eaLnBrk="0">
                        <a:lnSpc>
                          <a:spcPts val="745"/>
                        </a:lnSpc>
                        <a:spcBef>
                          <a:spcPts val="0"/>
                        </a:spcBef>
                      </a:pPr>
                      <a:r>
                        <a:rPr sz="6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环境监控</a:t>
                      </a:r>
                      <a:endParaRPr lang="en-US" altLang="en-US" sz="600" dirty="0"/>
                    </a:p>
                  </a:txBody>
                  <a:tcPr marL="0" marR="0" marT="0" marB="0" vert="ea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34" name="table 234"/>
          <p:cNvGraphicFramePr>
            <a:graphicFrameLocks noGrp="1"/>
          </p:cNvGraphicFramePr>
          <p:nvPr/>
        </p:nvGraphicFramePr>
        <p:xfrm>
          <a:off x="3887654" y="4075651"/>
          <a:ext cx="167640" cy="509269"/>
        </p:xfrm>
        <a:graphic>
          <a:graphicData uri="http://schemas.openxmlformats.org/drawingml/2006/table">
            <a:tbl>
              <a:tblPr/>
              <a:tblGrid>
                <a:gridCol w="167640"/>
              </a:tblGrid>
              <a:tr h="506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</a:pPr>
                      <a:endParaRPr lang="en-US" altLang="en-US" sz="200" dirty="0"/>
                    </a:p>
                    <a:p>
                      <a:pPr marL="67945" algn="l" rtl="0" eaLnBrk="0">
                        <a:lnSpc>
                          <a:spcPts val="745"/>
                        </a:lnSpc>
                        <a:spcBef>
                          <a:spcPts val="0"/>
                        </a:spcBef>
                      </a:pPr>
                      <a:r>
                        <a:rPr sz="6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安防监控</a:t>
                      </a:r>
                      <a:endParaRPr lang="en-US" altLang="en-US" sz="600" dirty="0"/>
                    </a:p>
                  </a:txBody>
                  <a:tcPr marL="0" marR="0" marT="0" marB="0" vert="ea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6" name="path"/>
          <p:cNvSpPr/>
          <p:nvPr/>
        </p:nvSpPr>
        <p:spPr>
          <a:xfrm>
            <a:off x="3603795" y="3913361"/>
            <a:ext cx="699073" cy="167840"/>
          </a:xfrm>
          <a:custGeom>
            <a:avLst/>
            <a:gdLst/>
            <a:ahLst/>
            <a:cxnLst/>
            <a:rect l="0" t="0" r="0" b="0"/>
            <a:pathLst>
              <a:path w="1100" h="264">
                <a:moveTo>
                  <a:pt x="41" y="253"/>
                </a:moveTo>
                <a:lnTo>
                  <a:pt x="41" y="3"/>
                </a:lnTo>
                <a:moveTo>
                  <a:pt x="4" y="218"/>
                </a:moveTo>
                <a:lnTo>
                  <a:pt x="41" y="253"/>
                </a:lnTo>
                <a:lnTo>
                  <a:pt x="78" y="218"/>
                </a:lnTo>
                <a:moveTo>
                  <a:pt x="78" y="38"/>
                </a:moveTo>
                <a:lnTo>
                  <a:pt x="41" y="3"/>
                </a:lnTo>
                <a:lnTo>
                  <a:pt x="4" y="38"/>
                </a:lnTo>
                <a:moveTo>
                  <a:pt x="579" y="256"/>
                </a:moveTo>
                <a:lnTo>
                  <a:pt x="579" y="12"/>
                </a:lnTo>
                <a:moveTo>
                  <a:pt x="542" y="222"/>
                </a:moveTo>
                <a:lnTo>
                  <a:pt x="579" y="256"/>
                </a:lnTo>
                <a:lnTo>
                  <a:pt x="616" y="222"/>
                </a:lnTo>
                <a:moveTo>
                  <a:pt x="616" y="46"/>
                </a:moveTo>
                <a:lnTo>
                  <a:pt x="579" y="12"/>
                </a:lnTo>
                <a:lnTo>
                  <a:pt x="542" y="46"/>
                </a:lnTo>
                <a:moveTo>
                  <a:pt x="1059" y="260"/>
                </a:moveTo>
                <a:lnTo>
                  <a:pt x="1059" y="6"/>
                </a:lnTo>
                <a:moveTo>
                  <a:pt x="1022" y="225"/>
                </a:moveTo>
                <a:lnTo>
                  <a:pt x="1059" y="260"/>
                </a:lnTo>
                <a:lnTo>
                  <a:pt x="1096" y="225"/>
                </a:lnTo>
                <a:moveTo>
                  <a:pt x="1096" y="41"/>
                </a:moveTo>
                <a:lnTo>
                  <a:pt x="1059" y="6"/>
                </a:lnTo>
                <a:lnTo>
                  <a:pt x="1022" y="41"/>
                </a:lnTo>
              </a:path>
            </a:pathLst>
          </a:custGeom>
          <a:noFill/>
          <a:ln w="5228" cap="rnd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38" name="table 238"/>
          <p:cNvGraphicFramePr>
            <a:graphicFrameLocks noGrp="1"/>
          </p:cNvGraphicFramePr>
          <p:nvPr/>
        </p:nvGraphicFramePr>
        <p:xfrm>
          <a:off x="539693" y="1017502"/>
          <a:ext cx="513714" cy="196215"/>
        </p:xfrm>
        <a:graphic>
          <a:graphicData uri="http://schemas.openxmlformats.org/drawingml/2006/table">
            <a:tbl>
              <a:tblPr/>
              <a:tblGrid>
                <a:gridCol w="513714"/>
              </a:tblGrid>
              <a:tr h="193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lang="en-US" altLang="en-US" sz="300" dirty="0"/>
                    </a:p>
                    <a:p>
                      <a:pPr marL="8763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视频监控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0" name="table 240"/>
          <p:cNvGraphicFramePr>
            <a:graphicFrameLocks noGrp="1"/>
          </p:cNvGraphicFramePr>
          <p:nvPr/>
        </p:nvGraphicFramePr>
        <p:xfrm>
          <a:off x="539693" y="1299660"/>
          <a:ext cx="513714" cy="196215"/>
        </p:xfrm>
        <a:graphic>
          <a:graphicData uri="http://schemas.openxmlformats.org/drawingml/2006/table">
            <a:tbl>
              <a:tblPr/>
              <a:tblGrid>
                <a:gridCol w="513714"/>
              </a:tblGrid>
              <a:tr h="1930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</a:pPr>
                      <a:endParaRPr lang="en-US" altLang="en-US" sz="300" dirty="0"/>
                    </a:p>
                    <a:p>
                      <a:pPr marL="87630" algn="l" rtl="0" eaLnBrk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6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远程控制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2" name="table 242"/>
          <p:cNvGraphicFramePr>
            <a:graphicFrameLocks noGrp="1"/>
          </p:cNvGraphicFramePr>
          <p:nvPr/>
        </p:nvGraphicFramePr>
        <p:xfrm>
          <a:off x="4192677" y="4079002"/>
          <a:ext cx="167640" cy="509269"/>
        </p:xfrm>
        <a:graphic>
          <a:graphicData uri="http://schemas.openxmlformats.org/drawingml/2006/table">
            <a:tbl>
              <a:tblPr/>
              <a:tblGrid>
                <a:gridCol w="167640"/>
              </a:tblGrid>
              <a:tr h="506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lang="en-US" altLang="en-US" sz="200" dirty="0"/>
                    </a:p>
                    <a:p>
                      <a:pPr marL="1968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设备状态监控</a:t>
                      </a:r>
                      <a:endParaRPr lang="en-US" altLang="en-US" sz="500" dirty="0"/>
                    </a:p>
                  </a:txBody>
                  <a:tcPr marL="0" marR="0" marT="0" marB="0" vert="ea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4" name="table 244"/>
          <p:cNvGraphicFramePr>
            <a:graphicFrameLocks noGrp="1"/>
          </p:cNvGraphicFramePr>
          <p:nvPr/>
        </p:nvGraphicFramePr>
        <p:xfrm>
          <a:off x="1129400" y="4077327"/>
          <a:ext cx="167639" cy="509269"/>
        </p:xfrm>
        <a:graphic>
          <a:graphicData uri="http://schemas.openxmlformats.org/drawingml/2006/table">
            <a:tbl>
              <a:tblPr/>
              <a:tblGrid>
                <a:gridCol w="167639"/>
              </a:tblGrid>
              <a:tr h="506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</a:pPr>
                      <a:endParaRPr lang="en-US" altLang="en-US" sz="300" dirty="0"/>
                    </a:p>
                    <a:p>
                      <a:pPr marL="1968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设备状态监控</a:t>
                      </a:r>
                      <a:endParaRPr lang="en-US" altLang="en-US" sz="500" dirty="0"/>
                    </a:p>
                  </a:txBody>
                  <a:tcPr marL="0" marR="0" marT="0" marB="0" vert="ea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6" name="table 246"/>
          <p:cNvGraphicFramePr>
            <a:graphicFrameLocks noGrp="1"/>
          </p:cNvGraphicFramePr>
          <p:nvPr/>
        </p:nvGraphicFramePr>
        <p:xfrm>
          <a:off x="2464266" y="4081535"/>
          <a:ext cx="167639" cy="509269"/>
        </p:xfrm>
        <a:graphic>
          <a:graphicData uri="http://schemas.openxmlformats.org/drawingml/2006/table">
            <a:tbl>
              <a:tblPr/>
              <a:tblGrid>
                <a:gridCol w="167639"/>
              </a:tblGrid>
              <a:tr h="506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</a:pPr>
                      <a:endParaRPr lang="en-US" altLang="en-US" sz="200" dirty="0"/>
                    </a:p>
                    <a:p>
                      <a:pPr marL="19685" algn="l" rtl="0" eaLnBrk="0">
                        <a:lnSpc>
                          <a:spcPct val="99000"/>
                        </a:lnSpc>
                        <a:spcBef>
                          <a:spcPts val="0"/>
                        </a:spcBef>
                      </a:pPr>
                      <a:r>
                        <a:rPr sz="5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设备状态监控</a:t>
                      </a:r>
                      <a:endParaRPr lang="en-US" altLang="en-US" sz="500" dirty="0"/>
                    </a:p>
                  </a:txBody>
                  <a:tcPr marL="0" marR="0" marT="0" marB="0" vert="eaVert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8" name="rect"/>
          <p:cNvSpPr/>
          <p:nvPr/>
        </p:nvSpPr>
        <p:spPr>
          <a:xfrm>
            <a:off x="2349488" y="2582551"/>
            <a:ext cx="5385" cy="112949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aphicFrame>
        <p:nvGraphicFramePr>
          <p:cNvPr id="250" name="table 250"/>
          <p:cNvGraphicFramePr>
            <a:graphicFrameLocks noGrp="1"/>
          </p:cNvGraphicFramePr>
          <p:nvPr/>
        </p:nvGraphicFramePr>
        <p:xfrm>
          <a:off x="2135930" y="2690415"/>
          <a:ext cx="431800" cy="177164"/>
        </p:xfrm>
        <a:graphic>
          <a:graphicData uri="http://schemas.openxmlformats.org/drawingml/2006/table">
            <a:tbl>
              <a:tblPr/>
              <a:tblGrid>
                <a:gridCol w="431800"/>
              </a:tblGrid>
              <a:tr h="17398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</a:pPr>
                      <a:endParaRPr lang="en-US" altLang="en-US" sz="300" dirty="0"/>
                    </a:p>
                    <a:p>
                      <a:pPr marL="100330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6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防火墙</a:t>
                      </a:r>
                      <a:endParaRPr lang="en-US" altLang="en-US" sz="600" dirty="0"/>
                    </a:p>
                  </a:txBody>
                  <a:tcPr marL="0" marR="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2" name="textbox 252"/>
          <p:cNvSpPr/>
          <p:nvPr/>
        </p:nvSpPr>
        <p:spPr>
          <a:xfrm>
            <a:off x="2969321" y="3830573"/>
            <a:ext cx="210820" cy="6794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30"/>
              </a:lnSpc>
            </a:pPr>
            <a:r>
              <a:rPr sz="900" kern="0" spc="30" dirty="0">
                <a:ln w="3478" cap="flat" cmpd="sng">
                  <a:solidFill>
                    <a:srgbClr val="000000">
                      <a:alpha val="100000"/>
                    </a:srgbClr>
                  </a:solidFill>
                  <a:prstDash val="solid"/>
                  <a:round/>
                </a:ln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...</a:t>
            </a:r>
            <a:endParaRPr lang="en-US" altLang="en-US" sz="900" dirty="0"/>
          </a:p>
        </p:txBody>
      </p:sp>
      <p:sp>
        <p:nvSpPr>
          <p:cNvPr id="254" name="rect"/>
          <p:cNvSpPr/>
          <p:nvPr/>
        </p:nvSpPr>
        <p:spPr>
          <a:xfrm>
            <a:off x="2360966" y="1560918"/>
            <a:ext cx="5385" cy="227582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6" name="path"/>
          <p:cNvSpPr/>
          <p:nvPr/>
        </p:nvSpPr>
        <p:spPr>
          <a:xfrm>
            <a:off x="2349488" y="2862750"/>
            <a:ext cx="5385" cy="173812"/>
          </a:xfrm>
          <a:custGeom>
            <a:avLst/>
            <a:gdLst/>
            <a:ahLst/>
            <a:cxnLst/>
            <a:rect l="0" t="0" r="0" b="0"/>
            <a:pathLst>
              <a:path w="8" h="273">
                <a:moveTo>
                  <a:pt x="4" y="3"/>
                </a:moveTo>
                <a:lnTo>
                  <a:pt x="4" y="269"/>
                </a:lnTo>
              </a:path>
            </a:pathLst>
          </a:custGeom>
          <a:noFill/>
          <a:ln w="5228" cap="rnd">
            <a:solidFill>
              <a:srgbClr val="000000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60248" y="2339338"/>
            <a:ext cx="4994148" cy="2680716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 rot="21600000">
            <a:off x="5372734" y="3074416"/>
            <a:ext cx="3385692" cy="1834312"/>
            <a:chOff x="0" y="0"/>
            <a:chExt cx="3385692" cy="1834312"/>
          </a:xfrm>
        </p:grpSpPr>
        <p:sp>
          <p:nvSpPr>
            <p:cNvPr id="260" name="path"/>
            <p:cNvSpPr/>
            <p:nvPr/>
          </p:nvSpPr>
          <p:spPr>
            <a:xfrm>
              <a:off x="0" y="0"/>
              <a:ext cx="3385692" cy="1829816"/>
            </a:xfrm>
            <a:custGeom>
              <a:avLst/>
              <a:gdLst/>
              <a:ahLst/>
              <a:cxnLst/>
              <a:rect l="0" t="0" r="0" b="0"/>
              <a:pathLst>
                <a:path w="5331" h="2881">
                  <a:moveTo>
                    <a:pt x="2233" y="342"/>
                  </a:moveTo>
                  <a:lnTo>
                    <a:pt x="2749" y="342"/>
                  </a:lnTo>
                  <a:lnTo>
                    <a:pt x="2749" y="342"/>
                  </a:lnTo>
                  <a:lnTo>
                    <a:pt x="3524" y="342"/>
                  </a:lnTo>
                  <a:lnTo>
                    <a:pt x="5331" y="342"/>
                  </a:lnTo>
                  <a:lnTo>
                    <a:pt x="5331" y="765"/>
                  </a:lnTo>
                  <a:lnTo>
                    <a:pt x="5331" y="765"/>
                  </a:lnTo>
                  <a:lnTo>
                    <a:pt x="5331" y="1400"/>
                  </a:lnTo>
                  <a:lnTo>
                    <a:pt x="5331" y="2881"/>
                  </a:lnTo>
                  <a:lnTo>
                    <a:pt x="3524" y="2881"/>
                  </a:lnTo>
                  <a:lnTo>
                    <a:pt x="2749" y="2881"/>
                  </a:lnTo>
                  <a:lnTo>
                    <a:pt x="2749" y="2881"/>
                  </a:lnTo>
                  <a:lnTo>
                    <a:pt x="2233" y="2881"/>
                  </a:lnTo>
                  <a:lnTo>
                    <a:pt x="2233" y="1400"/>
                  </a:lnTo>
                  <a:lnTo>
                    <a:pt x="0" y="0"/>
                  </a:lnTo>
                  <a:lnTo>
                    <a:pt x="2233" y="765"/>
                  </a:lnTo>
                  <a:lnTo>
                    <a:pt x="2233" y="342"/>
                  </a:lnTo>
                  <a:close/>
                </a:path>
              </a:pathLst>
            </a:custGeom>
            <a:solidFill>
              <a:srgbClr val="80CA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62" name="textbox 262"/>
            <p:cNvSpPr/>
            <p:nvPr/>
          </p:nvSpPr>
          <p:spPr>
            <a:xfrm>
              <a:off x="-12700" y="-12700"/>
              <a:ext cx="3411220" cy="185991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2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9000"/>
                </a:lnSpc>
              </a:pPr>
              <a:endParaRPr lang="en-US" altLang="en-US" sz="100" dirty="0"/>
            </a:p>
            <a:p>
              <a:pPr marL="1526540" algn="l" rtl="0" eaLnBrk="0">
                <a:lnSpc>
                  <a:spcPct val="89000"/>
                </a:lnSpc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实现配电房</a:t>
              </a:r>
              <a:endParaRPr lang="en-US" altLang="en-US" sz="1200" dirty="0"/>
            </a:p>
            <a:p>
              <a:pPr marL="1536065" algn="l" rtl="0" eaLnBrk="0">
                <a:lnSpc>
                  <a:spcPts val="2160"/>
                </a:lnSpc>
              </a:pPr>
              <a:r>
                <a:rPr sz="1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1.</a:t>
              </a:r>
              <a:r>
                <a:rPr sz="1200" b="1" kern="0" spc="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200" b="1" kern="0" spc="-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遥信</a:t>
              </a:r>
              <a:endParaRPr lang="en-US" altLang="en-US" sz="1200" dirty="0"/>
            </a:p>
            <a:p>
              <a:pPr marL="1530350" algn="l" rtl="0" eaLnBrk="0">
                <a:lnSpc>
                  <a:spcPts val="2160"/>
                </a:lnSpc>
              </a:pPr>
              <a:r>
                <a:rPr sz="1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2.</a:t>
              </a:r>
              <a:r>
                <a:rPr sz="1200" b="1" kern="0" spc="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200" b="1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遥测</a:t>
              </a:r>
              <a:endParaRPr lang="en-US" altLang="en-US" sz="1200" dirty="0"/>
            </a:p>
            <a:p>
              <a:pPr marL="1534160" algn="l" rtl="0" eaLnBrk="0">
                <a:lnSpc>
                  <a:spcPts val="2160"/>
                </a:lnSpc>
              </a:pPr>
              <a:r>
                <a:rPr sz="1200" b="1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3.</a:t>
              </a:r>
              <a:r>
                <a:rPr sz="1200" b="1" kern="0" spc="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200" b="1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遥控</a:t>
              </a:r>
              <a:endParaRPr lang="en-US" altLang="en-US" sz="1200" dirty="0"/>
            </a:p>
            <a:p>
              <a:pPr marL="1524635" algn="l" rtl="0" eaLnBrk="0">
                <a:lnSpc>
                  <a:spcPts val="2160"/>
                </a:lnSpc>
              </a:pP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4.</a:t>
              </a:r>
              <a:r>
                <a:rPr sz="1200" b="1" kern="0" spc="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200" b="1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遥调</a:t>
              </a:r>
              <a:endParaRPr lang="en-US" altLang="en-US" sz="1200" dirty="0"/>
            </a:p>
            <a:p>
              <a:pPr marL="1535430" algn="l" rtl="0" eaLnBrk="0">
                <a:lnSpc>
                  <a:spcPts val="2160"/>
                </a:lnSpc>
              </a:pPr>
              <a:r>
                <a:rPr sz="1200" b="1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5.</a:t>
              </a:r>
              <a:r>
                <a:rPr sz="1200" b="1" kern="0" spc="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</a:t>
              </a:r>
              <a:r>
                <a:rPr sz="1200" b="1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遥视</a:t>
              </a:r>
              <a:endParaRPr lang="en-US" altLang="en-US" sz="1200" dirty="0"/>
            </a:p>
          </p:txBody>
        </p:sp>
      </p:grpSp>
      <p:pic>
        <p:nvPicPr>
          <p:cNvPr id="264" name="picture 2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93419" y="822959"/>
            <a:ext cx="2337815" cy="1280160"/>
          </a:xfrm>
          <a:prstGeom prst="rect">
            <a:avLst/>
          </a:prstGeom>
        </p:spPr>
      </p:pic>
      <p:pic>
        <p:nvPicPr>
          <p:cNvPr id="266" name="picture 2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4093463" y="1940052"/>
            <a:ext cx="697991" cy="295655"/>
          </a:xfrm>
          <a:prstGeom prst="rect">
            <a:avLst/>
          </a:prstGeom>
        </p:spPr>
      </p:pic>
      <p:sp>
        <p:nvSpPr>
          <p:cNvPr id="268" name="path"/>
          <p:cNvSpPr/>
          <p:nvPr/>
        </p:nvSpPr>
        <p:spPr>
          <a:xfrm>
            <a:off x="3523488" y="2217420"/>
            <a:ext cx="919860" cy="675766"/>
          </a:xfrm>
          <a:custGeom>
            <a:avLst/>
            <a:gdLst/>
            <a:ahLst/>
            <a:cxnLst/>
            <a:rect l="0" t="0" r="0" b="0"/>
            <a:pathLst>
              <a:path w="1448" h="1064">
                <a:moveTo>
                  <a:pt x="1448" y="30"/>
                </a:moveTo>
                <a:lnTo>
                  <a:pt x="30" y="30"/>
                </a:lnTo>
                <a:moveTo>
                  <a:pt x="30" y="15"/>
                </a:moveTo>
                <a:lnTo>
                  <a:pt x="30" y="1064"/>
                </a:lnTo>
              </a:path>
            </a:pathLst>
          </a:custGeom>
          <a:noFill/>
          <a:ln w="38100" cap="flat">
            <a:solidFill>
              <a:srgbClr val="006EC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0" name="path"/>
          <p:cNvSpPr/>
          <p:nvPr/>
        </p:nvSpPr>
        <p:spPr>
          <a:xfrm>
            <a:off x="2889885" y="2444789"/>
            <a:ext cx="1905632" cy="776839"/>
          </a:xfrm>
          <a:custGeom>
            <a:avLst/>
            <a:gdLst/>
            <a:ahLst/>
            <a:cxnLst/>
            <a:rect l="0" t="0" r="0" b="0"/>
            <a:pathLst>
              <a:path w="3000" h="1223">
                <a:moveTo>
                  <a:pt x="45" y="213"/>
                </a:moveTo>
                <a:lnTo>
                  <a:pt x="911" y="213"/>
                </a:lnTo>
                <a:lnTo>
                  <a:pt x="911" y="213"/>
                </a:lnTo>
                <a:lnTo>
                  <a:pt x="1283" y="213"/>
                </a:lnTo>
                <a:lnTo>
                  <a:pt x="1530" y="213"/>
                </a:lnTo>
                <a:lnTo>
                  <a:pt x="1530" y="603"/>
                </a:lnTo>
                <a:lnTo>
                  <a:pt x="2973" y="41"/>
                </a:lnTo>
                <a:lnTo>
                  <a:pt x="1530" y="1188"/>
                </a:lnTo>
                <a:moveTo>
                  <a:pt x="45" y="1188"/>
                </a:moveTo>
                <a:lnTo>
                  <a:pt x="45" y="603"/>
                </a:lnTo>
                <a:lnTo>
                  <a:pt x="45" y="603"/>
                </a:lnTo>
                <a:lnTo>
                  <a:pt x="45" y="213"/>
                </a:lnTo>
              </a:path>
            </a:pathLst>
          </a:custGeom>
          <a:noFill/>
          <a:ln w="57150" cap="flat">
            <a:solidFill>
              <a:srgbClr val="FF0000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4" name="group 24"/>
          <p:cNvGrpSpPr/>
          <p:nvPr/>
        </p:nvGrpSpPr>
        <p:grpSpPr>
          <a:xfrm rot="21600000">
            <a:off x="4067555" y="844296"/>
            <a:ext cx="2304288" cy="618744"/>
            <a:chOff x="0" y="0"/>
            <a:chExt cx="2304288" cy="618744"/>
          </a:xfrm>
        </p:grpSpPr>
        <p:sp>
          <p:nvSpPr>
            <p:cNvPr id="272" name="rect"/>
            <p:cNvSpPr/>
            <p:nvPr/>
          </p:nvSpPr>
          <p:spPr>
            <a:xfrm>
              <a:off x="0" y="0"/>
              <a:ext cx="2304288" cy="618744"/>
            </a:xfrm>
            <a:prstGeom prst="rect">
              <a:avLst/>
            </a:prstGeom>
            <a:solidFill>
              <a:srgbClr val="0070C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4" name="path"/>
            <p:cNvSpPr/>
            <p:nvPr/>
          </p:nvSpPr>
          <p:spPr>
            <a:xfrm>
              <a:off x="143255" y="64008"/>
              <a:ext cx="719328" cy="499871"/>
            </a:xfrm>
            <a:custGeom>
              <a:avLst/>
              <a:gdLst/>
              <a:ahLst/>
              <a:cxnLst/>
              <a:rect l="0" t="0" r="0" b="0"/>
              <a:pathLst>
                <a:path w="1132" h="787">
                  <a:moveTo>
                    <a:pt x="581" y="113"/>
                  </a:moveTo>
                  <a:cubicBezTo>
                    <a:pt x="594" y="113"/>
                    <a:pt x="605" y="123"/>
                    <a:pt x="605" y="137"/>
                  </a:cubicBezTo>
                  <a:cubicBezTo>
                    <a:pt x="605" y="150"/>
                    <a:pt x="594" y="161"/>
                    <a:pt x="581" y="161"/>
                  </a:cubicBezTo>
                  <a:cubicBezTo>
                    <a:pt x="504" y="161"/>
                    <a:pt x="438" y="218"/>
                    <a:pt x="428" y="295"/>
                  </a:cubicBezTo>
                  <a:cubicBezTo>
                    <a:pt x="426" y="307"/>
                    <a:pt x="416" y="315"/>
                    <a:pt x="404" y="315"/>
                  </a:cubicBezTo>
                  <a:cubicBezTo>
                    <a:pt x="403" y="315"/>
                    <a:pt x="402" y="315"/>
                    <a:pt x="401" y="315"/>
                  </a:cubicBezTo>
                  <a:cubicBezTo>
                    <a:pt x="387" y="313"/>
                    <a:pt x="378" y="301"/>
                    <a:pt x="380" y="288"/>
                  </a:cubicBezTo>
                  <a:cubicBezTo>
                    <a:pt x="393" y="188"/>
                    <a:pt x="480" y="113"/>
                    <a:pt x="581" y="113"/>
                  </a:cubicBezTo>
                  <a:moveTo>
                    <a:pt x="581" y="0"/>
                  </a:moveTo>
                  <a:cubicBezTo>
                    <a:pt x="661" y="0"/>
                    <a:pt x="737" y="29"/>
                    <a:pt x="796" y="83"/>
                  </a:cubicBezTo>
                  <a:cubicBezTo>
                    <a:pt x="854" y="137"/>
                    <a:pt x="890" y="210"/>
                    <a:pt x="897" y="289"/>
                  </a:cubicBezTo>
                  <a:cubicBezTo>
                    <a:pt x="898" y="303"/>
                    <a:pt x="888" y="314"/>
                    <a:pt x="875" y="315"/>
                  </a:cubicBezTo>
                  <a:cubicBezTo>
                    <a:pt x="861" y="317"/>
                    <a:pt x="849" y="307"/>
                    <a:pt x="848" y="293"/>
                  </a:cubicBezTo>
                  <a:cubicBezTo>
                    <a:pt x="843" y="226"/>
                    <a:pt x="813" y="165"/>
                    <a:pt x="763" y="119"/>
                  </a:cubicBezTo>
                  <a:cubicBezTo>
                    <a:pt x="713" y="73"/>
                    <a:pt x="649" y="48"/>
                    <a:pt x="581" y="48"/>
                  </a:cubicBezTo>
                  <a:cubicBezTo>
                    <a:pt x="515" y="48"/>
                    <a:pt x="453" y="72"/>
                    <a:pt x="404" y="115"/>
                  </a:cubicBezTo>
                  <a:cubicBezTo>
                    <a:pt x="355" y="157"/>
                    <a:pt x="324" y="216"/>
                    <a:pt x="315" y="279"/>
                  </a:cubicBezTo>
                  <a:cubicBezTo>
                    <a:pt x="314" y="292"/>
                    <a:pt x="302" y="302"/>
                    <a:pt x="289" y="300"/>
                  </a:cubicBezTo>
                  <a:cubicBezTo>
                    <a:pt x="281" y="300"/>
                    <a:pt x="275" y="299"/>
                    <a:pt x="268" y="299"/>
                  </a:cubicBezTo>
                  <a:cubicBezTo>
                    <a:pt x="147" y="299"/>
                    <a:pt x="48" y="398"/>
                    <a:pt x="48" y="519"/>
                  </a:cubicBezTo>
                  <a:cubicBezTo>
                    <a:pt x="48" y="640"/>
                    <a:pt x="147" y="738"/>
                    <a:pt x="268" y="738"/>
                  </a:cubicBezTo>
                  <a:lnTo>
                    <a:pt x="894" y="738"/>
                  </a:lnTo>
                  <a:cubicBezTo>
                    <a:pt x="999" y="738"/>
                    <a:pt x="1084" y="653"/>
                    <a:pt x="1084" y="549"/>
                  </a:cubicBezTo>
                  <a:cubicBezTo>
                    <a:pt x="1084" y="476"/>
                    <a:pt x="1041" y="409"/>
                    <a:pt x="975" y="378"/>
                  </a:cubicBezTo>
                  <a:cubicBezTo>
                    <a:pt x="973" y="377"/>
                    <a:pt x="970" y="375"/>
                    <a:pt x="967" y="374"/>
                  </a:cubicBezTo>
                  <a:cubicBezTo>
                    <a:pt x="955" y="369"/>
                    <a:pt x="949" y="355"/>
                    <a:pt x="955" y="343"/>
                  </a:cubicBezTo>
                  <a:cubicBezTo>
                    <a:pt x="960" y="330"/>
                    <a:pt x="974" y="325"/>
                    <a:pt x="986" y="330"/>
                  </a:cubicBezTo>
                  <a:cubicBezTo>
                    <a:pt x="990" y="331"/>
                    <a:pt x="993" y="332"/>
                    <a:pt x="996" y="334"/>
                  </a:cubicBezTo>
                  <a:cubicBezTo>
                    <a:pt x="1079" y="373"/>
                    <a:pt x="1132" y="458"/>
                    <a:pt x="1132" y="549"/>
                  </a:cubicBezTo>
                  <a:cubicBezTo>
                    <a:pt x="1132" y="680"/>
                    <a:pt x="1025" y="787"/>
                    <a:pt x="894" y="787"/>
                  </a:cubicBezTo>
                  <a:lnTo>
                    <a:pt x="268" y="787"/>
                  </a:lnTo>
                  <a:cubicBezTo>
                    <a:pt x="120" y="787"/>
                    <a:pt x="0" y="666"/>
                    <a:pt x="0" y="519"/>
                  </a:cubicBezTo>
                  <a:cubicBezTo>
                    <a:pt x="0" y="371"/>
                    <a:pt x="120" y="251"/>
                    <a:pt x="268" y="251"/>
                  </a:cubicBezTo>
                  <a:cubicBezTo>
                    <a:pt x="269" y="251"/>
                    <a:pt x="270" y="251"/>
                    <a:pt x="271" y="251"/>
                  </a:cubicBezTo>
                  <a:cubicBezTo>
                    <a:pt x="285" y="184"/>
                    <a:pt x="320" y="123"/>
                    <a:pt x="372" y="78"/>
                  </a:cubicBezTo>
                  <a:cubicBezTo>
                    <a:pt x="430" y="27"/>
                    <a:pt x="504" y="0"/>
                    <a:pt x="581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76" name="textbox 276"/>
            <p:cNvSpPr/>
            <p:nvPr/>
          </p:nvSpPr>
          <p:spPr>
            <a:xfrm>
              <a:off x="1122941" y="107441"/>
              <a:ext cx="915669" cy="44830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7000"/>
                </a:lnSpc>
              </a:pPr>
              <a:endParaRPr lang="en-US" altLang="en-US" sz="100" dirty="0"/>
            </a:p>
            <a:p>
              <a:pPr marL="12700" indent="-635" algn="l" rtl="0" eaLnBrk="0">
                <a:lnSpc>
                  <a:spcPct val="99000"/>
                </a:lnSpc>
              </a:pP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智能配电房</a:t>
              </a:r>
              <a:r>
                <a:rPr sz="1400" kern="0" spc="4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400" kern="0" spc="-10" dirty="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运维云平台</a:t>
              </a:r>
              <a:endParaRPr lang="en-US" altLang="en-US" sz="1400" dirty="0"/>
            </a:p>
          </p:txBody>
        </p:sp>
      </p:grpSp>
      <p:sp>
        <p:nvSpPr>
          <p:cNvPr id="278" name="textbox 278"/>
          <p:cNvSpPr/>
          <p:nvPr/>
        </p:nvSpPr>
        <p:spPr>
          <a:xfrm>
            <a:off x="4582822" y="1762398"/>
            <a:ext cx="1564639" cy="9086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8000"/>
              </a:lnSpc>
            </a:pPr>
            <a:r>
              <a:rPr sz="8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加密网关</a:t>
            </a:r>
            <a:endParaRPr lang="en-US" altLang="en-US" sz="800" dirty="0"/>
          </a:p>
          <a:p>
            <a:pPr algn="l" rtl="0" eaLnBrk="0">
              <a:lnSpc>
                <a:spcPct val="103000"/>
              </a:lnSpc>
            </a:pPr>
            <a:endParaRPr lang="en-US" altLang="en-US" sz="1400" dirty="0"/>
          </a:p>
          <a:p>
            <a:pPr marL="414020" indent="-1270" algn="l" rtl="0" eaLnBrk="0">
              <a:lnSpc>
                <a:spcPct val="99000"/>
              </a:lnSpc>
              <a:spcBef>
                <a:spcPts val="5"/>
              </a:spcBef>
            </a:pPr>
            <a:r>
              <a:rPr sz="1800" b="1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智能配电房 </a:t>
            </a:r>
            <a:r>
              <a:rPr sz="1800" b="1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一体化终端</a:t>
            </a:r>
            <a:endParaRPr lang="en-US" altLang="en-US" sz="1800" dirty="0"/>
          </a:p>
        </p:txBody>
      </p:sp>
      <p:sp>
        <p:nvSpPr>
          <p:cNvPr id="280" name="path"/>
          <p:cNvSpPr/>
          <p:nvPr/>
        </p:nvSpPr>
        <p:spPr>
          <a:xfrm>
            <a:off x="2889885" y="3199257"/>
            <a:ext cx="1000505" cy="866774"/>
          </a:xfrm>
          <a:custGeom>
            <a:avLst/>
            <a:gdLst/>
            <a:ahLst/>
            <a:cxnLst/>
            <a:rect l="0" t="0" r="0" b="0"/>
            <a:pathLst>
              <a:path w="1575" h="1364">
                <a:moveTo>
                  <a:pt x="1530" y="0"/>
                </a:moveTo>
                <a:lnTo>
                  <a:pt x="1530" y="1364"/>
                </a:lnTo>
                <a:moveTo>
                  <a:pt x="45" y="1364"/>
                </a:moveTo>
                <a:lnTo>
                  <a:pt x="45" y="0"/>
                </a:lnTo>
              </a:path>
            </a:pathLst>
          </a:custGeom>
          <a:noFill/>
          <a:ln w="57150" cap="flat">
            <a:solidFill>
              <a:srgbClr val="FF0000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2" name="textbox 282"/>
          <p:cNvSpPr/>
          <p:nvPr/>
        </p:nvSpPr>
        <p:spPr>
          <a:xfrm>
            <a:off x="7635614" y="1554003"/>
            <a:ext cx="559434" cy="13703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5"/>
              </a:lnSpc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大屏展示</a:t>
            </a:r>
            <a:endParaRPr lang="en-US" altLang="en-US" sz="9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algn="l" rtl="0" eaLnBrk="0">
              <a:lnSpc>
                <a:spcPct val="138000"/>
              </a:lnSpc>
            </a:pPr>
            <a:endParaRPr lang="en-US" altLang="en-US" sz="1000" dirty="0"/>
          </a:p>
          <a:p>
            <a:pPr marL="27940" algn="l" rtl="0" eaLnBrk="0">
              <a:lnSpc>
                <a:spcPts val="1155"/>
              </a:lnSpc>
              <a:spcBef>
                <a:spcPts val="275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统计报表</a:t>
            </a:r>
            <a:endParaRPr lang="en-US" altLang="en-US" sz="900" dirty="0"/>
          </a:p>
          <a:p>
            <a:pPr algn="l" rtl="0" eaLnBrk="0">
              <a:lnSpc>
                <a:spcPct val="136000"/>
              </a:lnSpc>
            </a:pPr>
            <a:endParaRPr lang="en-US" altLang="en-US" sz="1000" dirty="0"/>
          </a:p>
          <a:p>
            <a:pPr algn="l" rtl="0" eaLnBrk="0">
              <a:lnSpc>
                <a:spcPct val="136000"/>
              </a:lnSpc>
            </a:pPr>
            <a:endParaRPr lang="en-US" altLang="en-US" sz="1000" dirty="0"/>
          </a:p>
          <a:p>
            <a:pPr algn="l" rtl="0" eaLnBrk="0">
              <a:lnSpc>
                <a:spcPct val="116000"/>
              </a:lnSpc>
            </a:pPr>
            <a:endParaRPr lang="en-US" altLang="en-US" sz="200" dirty="0"/>
          </a:p>
          <a:p>
            <a:pPr marL="41275" algn="l" rtl="0" eaLnBrk="0">
              <a:lnSpc>
                <a:spcPts val="1150"/>
              </a:lnSpc>
              <a:spcBef>
                <a:spcPts val="0"/>
              </a:spcBef>
            </a:pPr>
            <a:r>
              <a:rPr sz="9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智能应用</a:t>
            </a:r>
            <a:endParaRPr lang="en-US" altLang="en-US" sz="900" dirty="0"/>
          </a:p>
        </p:txBody>
      </p:sp>
      <p:sp>
        <p:nvSpPr>
          <p:cNvPr id="284" name="textbox 284"/>
          <p:cNvSpPr/>
          <p:nvPr/>
        </p:nvSpPr>
        <p:spPr>
          <a:xfrm>
            <a:off x="1269441" y="243636"/>
            <a:ext cx="2421254" cy="2921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800" kern="0" spc="-20" dirty="0">
                <a:solidFill>
                  <a:srgbClr val="0282E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2，智能配电房硬件架构</a:t>
            </a:r>
            <a:endParaRPr lang="en-US" altLang="en-US" sz="1800" dirty="0"/>
          </a:p>
        </p:txBody>
      </p:sp>
      <p:sp>
        <p:nvSpPr>
          <p:cNvPr id="286" name="path"/>
          <p:cNvSpPr/>
          <p:nvPr/>
        </p:nvSpPr>
        <p:spPr>
          <a:xfrm>
            <a:off x="6801422" y="879157"/>
            <a:ext cx="226885" cy="1945004"/>
          </a:xfrm>
          <a:custGeom>
            <a:avLst/>
            <a:gdLst/>
            <a:ahLst/>
            <a:cxnLst/>
            <a:rect l="0" t="0" r="0" b="0"/>
            <a:pathLst>
              <a:path w="357" h="3062">
                <a:moveTo>
                  <a:pt x="16" y="24"/>
                </a:moveTo>
                <a:lnTo>
                  <a:pt x="7" y="3056"/>
                </a:lnTo>
                <a:moveTo>
                  <a:pt x="7" y="7"/>
                </a:moveTo>
                <a:lnTo>
                  <a:pt x="347" y="7"/>
                </a:lnTo>
                <a:moveTo>
                  <a:pt x="7" y="1181"/>
                </a:moveTo>
                <a:lnTo>
                  <a:pt x="347" y="1181"/>
                </a:lnTo>
                <a:moveTo>
                  <a:pt x="17" y="2136"/>
                </a:moveTo>
                <a:lnTo>
                  <a:pt x="357" y="2136"/>
                </a:lnTo>
                <a:moveTo>
                  <a:pt x="17" y="3055"/>
                </a:moveTo>
                <a:lnTo>
                  <a:pt x="357" y="3055"/>
                </a:lnTo>
              </a:path>
            </a:pathLst>
          </a:custGeom>
          <a:noFill/>
          <a:ln w="9525" cap="flat">
            <a:solidFill>
              <a:srgbClr val="006EC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8" name="picture 2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424171" y="1463801"/>
            <a:ext cx="815340" cy="476250"/>
          </a:xfrm>
          <a:prstGeom prst="rect">
            <a:avLst/>
          </a:prstGeom>
        </p:spPr>
      </p:pic>
      <p:sp>
        <p:nvSpPr>
          <p:cNvPr id="290" name="path"/>
          <p:cNvSpPr/>
          <p:nvPr/>
        </p:nvSpPr>
        <p:spPr>
          <a:xfrm>
            <a:off x="1200911" y="585216"/>
            <a:ext cx="7763256" cy="45720"/>
          </a:xfrm>
          <a:custGeom>
            <a:avLst/>
            <a:gdLst/>
            <a:ahLst/>
            <a:cxnLst/>
            <a:rect l="0" t="0" r="0" b="0"/>
            <a:pathLst>
              <a:path w="12225" h="72">
                <a:moveTo>
                  <a:pt x="0" y="72"/>
                </a:moveTo>
                <a:lnTo>
                  <a:pt x="12225" y="72"/>
                </a:lnTo>
                <a:lnTo>
                  <a:pt x="12225" y="0"/>
                </a:lnTo>
                <a:lnTo>
                  <a:pt x="0" y="0"/>
                </a:lnTo>
                <a:lnTo>
                  <a:pt x="0" y="72"/>
                </a:lnTo>
                <a:close/>
              </a:path>
            </a:pathLst>
          </a:custGeom>
          <a:solidFill>
            <a:srgbClr val="0070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92" name="picture 2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7868" y="89916"/>
            <a:ext cx="504443" cy="541020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21600000">
            <a:off x="7022592" y="774191"/>
            <a:ext cx="525779" cy="512064"/>
            <a:chOff x="0" y="0"/>
            <a:chExt cx="525779" cy="512064"/>
          </a:xfrm>
        </p:grpSpPr>
        <p:sp>
          <p:nvSpPr>
            <p:cNvPr id="294" name="path"/>
            <p:cNvSpPr/>
            <p:nvPr/>
          </p:nvSpPr>
          <p:spPr>
            <a:xfrm>
              <a:off x="0" y="0"/>
              <a:ext cx="525779" cy="512064"/>
            </a:xfrm>
            <a:custGeom>
              <a:avLst/>
              <a:gdLst/>
              <a:ahLst/>
              <a:cxnLst/>
              <a:rect l="0" t="0" r="0" b="0"/>
              <a:pathLst>
                <a:path w="827" h="806">
                  <a:moveTo>
                    <a:pt x="0" y="403"/>
                  </a:moveTo>
                  <a:cubicBezTo>
                    <a:pt x="0" y="180"/>
                    <a:pt x="185" y="0"/>
                    <a:pt x="413" y="0"/>
                  </a:cubicBezTo>
                  <a:cubicBezTo>
                    <a:pt x="642" y="0"/>
                    <a:pt x="827" y="180"/>
                    <a:pt x="827" y="403"/>
                  </a:cubicBezTo>
                  <a:cubicBezTo>
                    <a:pt x="827" y="625"/>
                    <a:pt x="642" y="806"/>
                    <a:pt x="413" y="806"/>
                  </a:cubicBezTo>
                  <a:cubicBezTo>
                    <a:pt x="185" y="806"/>
                    <a:pt x="0" y="625"/>
                    <a:pt x="0" y="403"/>
                  </a:cubicBezTo>
                </a:path>
              </a:pathLst>
            </a:custGeom>
            <a:solidFill>
              <a:srgbClr val="00B0F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296" name="path"/>
            <p:cNvSpPr/>
            <p:nvPr/>
          </p:nvSpPr>
          <p:spPr>
            <a:xfrm>
              <a:off x="172211" y="89916"/>
              <a:ext cx="201167" cy="333755"/>
            </a:xfrm>
            <a:custGeom>
              <a:avLst/>
              <a:gdLst/>
              <a:ahLst/>
              <a:cxnLst/>
              <a:rect l="0" t="0" r="0" b="0"/>
              <a:pathLst>
                <a:path w="316" h="525">
                  <a:moveTo>
                    <a:pt x="131" y="447"/>
                  </a:moveTo>
                  <a:lnTo>
                    <a:pt x="185" y="447"/>
                  </a:lnTo>
                  <a:cubicBezTo>
                    <a:pt x="192" y="447"/>
                    <a:pt x="198" y="453"/>
                    <a:pt x="198" y="460"/>
                  </a:cubicBezTo>
                  <a:cubicBezTo>
                    <a:pt x="198" y="467"/>
                    <a:pt x="192" y="473"/>
                    <a:pt x="185" y="473"/>
                  </a:cubicBezTo>
                  <a:lnTo>
                    <a:pt x="131" y="473"/>
                  </a:lnTo>
                  <a:cubicBezTo>
                    <a:pt x="124" y="473"/>
                    <a:pt x="118" y="467"/>
                    <a:pt x="118" y="460"/>
                  </a:cubicBezTo>
                  <a:cubicBezTo>
                    <a:pt x="118" y="453"/>
                    <a:pt x="124" y="447"/>
                    <a:pt x="131" y="447"/>
                  </a:cubicBezTo>
                  <a:moveTo>
                    <a:pt x="26" y="419"/>
                  </a:moveTo>
                  <a:lnTo>
                    <a:pt x="26" y="484"/>
                  </a:lnTo>
                  <a:cubicBezTo>
                    <a:pt x="26" y="492"/>
                    <a:pt x="32" y="499"/>
                    <a:pt x="40" y="499"/>
                  </a:cubicBezTo>
                  <a:lnTo>
                    <a:pt x="275" y="499"/>
                  </a:lnTo>
                  <a:cubicBezTo>
                    <a:pt x="284" y="499"/>
                    <a:pt x="290" y="492"/>
                    <a:pt x="290" y="484"/>
                  </a:cubicBezTo>
                  <a:lnTo>
                    <a:pt x="290" y="419"/>
                  </a:lnTo>
                  <a:lnTo>
                    <a:pt x="26" y="419"/>
                  </a:lnTo>
                  <a:close/>
                  <a:moveTo>
                    <a:pt x="26" y="94"/>
                  </a:moveTo>
                  <a:lnTo>
                    <a:pt x="26" y="393"/>
                  </a:lnTo>
                  <a:lnTo>
                    <a:pt x="290" y="393"/>
                  </a:lnTo>
                  <a:lnTo>
                    <a:pt x="290" y="94"/>
                  </a:lnTo>
                  <a:lnTo>
                    <a:pt x="26" y="94"/>
                  </a:lnTo>
                  <a:close/>
                  <a:moveTo>
                    <a:pt x="40" y="26"/>
                  </a:moveTo>
                  <a:cubicBezTo>
                    <a:pt x="32" y="26"/>
                    <a:pt x="26" y="32"/>
                    <a:pt x="26" y="40"/>
                  </a:cubicBezTo>
                  <a:lnTo>
                    <a:pt x="26" y="68"/>
                  </a:lnTo>
                  <a:lnTo>
                    <a:pt x="290" y="68"/>
                  </a:lnTo>
                  <a:lnTo>
                    <a:pt x="290" y="40"/>
                  </a:lnTo>
                  <a:cubicBezTo>
                    <a:pt x="290" y="32"/>
                    <a:pt x="284" y="26"/>
                    <a:pt x="275" y="26"/>
                  </a:cubicBezTo>
                  <a:lnTo>
                    <a:pt x="40" y="26"/>
                  </a:lnTo>
                  <a:close/>
                  <a:moveTo>
                    <a:pt x="40" y="0"/>
                  </a:moveTo>
                  <a:lnTo>
                    <a:pt x="275" y="0"/>
                  </a:lnTo>
                  <a:cubicBezTo>
                    <a:pt x="298" y="0"/>
                    <a:pt x="316" y="18"/>
                    <a:pt x="316" y="40"/>
                  </a:cubicBezTo>
                  <a:lnTo>
                    <a:pt x="316" y="484"/>
                  </a:lnTo>
                  <a:cubicBezTo>
                    <a:pt x="316" y="507"/>
                    <a:pt x="298" y="525"/>
                    <a:pt x="275" y="525"/>
                  </a:cubicBezTo>
                  <a:lnTo>
                    <a:pt x="40" y="525"/>
                  </a:lnTo>
                  <a:cubicBezTo>
                    <a:pt x="18" y="525"/>
                    <a:pt x="0" y="507"/>
                    <a:pt x="0" y="484"/>
                  </a:cubicBezTo>
                  <a:lnTo>
                    <a:pt x="0" y="40"/>
                  </a:lnTo>
                  <a:cubicBezTo>
                    <a:pt x="0" y="18"/>
                    <a:pt x="18" y="0"/>
                    <a:pt x="40" y="0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group 28"/>
          <p:cNvGrpSpPr/>
          <p:nvPr/>
        </p:nvGrpSpPr>
        <p:grpSpPr>
          <a:xfrm rot="21600000">
            <a:off x="7046976" y="2580132"/>
            <a:ext cx="507491" cy="481583"/>
            <a:chOff x="0" y="0"/>
            <a:chExt cx="507491" cy="481583"/>
          </a:xfrm>
        </p:grpSpPr>
        <p:sp>
          <p:nvSpPr>
            <p:cNvPr id="298" name="path"/>
            <p:cNvSpPr/>
            <p:nvPr/>
          </p:nvSpPr>
          <p:spPr>
            <a:xfrm>
              <a:off x="0" y="0"/>
              <a:ext cx="507491" cy="481583"/>
            </a:xfrm>
            <a:custGeom>
              <a:avLst/>
              <a:gdLst/>
              <a:ahLst/>
              <a:cxnLst/>
              <a:rect l="0" t="0" r="0" b="0"/>
              <a:pathLst>
                <a:path w="799" h="758">
                  <a:moveTo>
                    <a:pt x="0" y="379"/>
                  </a:moveTo>
                  <a:cubicBezTo>
                    <a:pt x="0" y="169"/>
                    <a:pt x="179" y="0"/>
                    <a:pt x="399" y="0"/>
                  </a:cubicBezTo>
                  <a:cubicBezTo>
                    <a:pt x="620" y="0"/>
                    <a:pt x="799" y="169"/>
                    <a:pt x="799" y="379"/>
                  </a:cubicBezTo>
                  <a:cubicBezTo>
                    <a:pt x="799" y="588"/>
                    <a:pt x="620" y="758"/>
                    <a:pt x="399" y="758"/>
                  </a:cubicBezTo>
                  <a:cubicBezTo>
                    <a:pt x="179" y="758"/>
                    <a:pt x="0" y="588"/>
                    <a:pt x="0" y="379"/>
                  </a:cubicBezTo>
                </a:path>
              </a:pathLst>
            </a:custGeom>
            <a:solidFill>
              <a:srgbClr val="00B0F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0" name="path"/>
            <p:cNvSpPr/>
            <p:nvPr/>
          </p:nvSpPr>
          <p:spPr>
            <a:xfrm>
              <a:off x="142493" y="115442"/>
              <a:ext cx="220853" cy="246760"/>
            </a:xfrm>
            <a:custGeom>
              <a:avLst/>
              <a:gdLst/>
              <a:ahLst/>
              <a:cxnLst/>
              <a:rect l="0" t="0" r="0" b="0"/>
              <a:pathLst>
                <a:path w="347" h="388">
                  <a:moveTo>
                    <a:pt x="193" y="111"/>
                  </a:moveTo>
                  <a:cubicBezTo>
                    <a:pt x="217" y="111"/>
                    <a:pt x="236" y="129"/>
                    <a:pt x="236" y="152"/>
                  </a:cubicBezTo>
                  <a:cubicBezTo>
                    <a:pt x="236" y="175"/>
                    <a:pt x="217" y="194"/>
                    <a:pt x="193" y="194"/>
                  </a:cubicBezTo>
                  <a:cubicBezTo>
                    <a:pt x="169" y="194"/>
                    <a:pt x="149" y="175"/>
                    <a:pt x="149" y="152"/>
                  </a:cubicBezTo>
                  <a:cubicBezTo>
                    <a:pt x="149" y="129"/>
                    <a:pt x="169" y="111"/>
                    <a:pt x="193" y="111"/>
                  </a:cubicBezTo>
                  <a:moveTo>
                    <a:pt x="182" y="51"/>
                  </a:moveTo>
                  <a:cubicBezTo>
                    <a:pt x="179" y="51"/>
                    <a:pt x="175" y="54"/>
                    <a:pt x="175" y="57"/>
                  </a:cubicBezTo>
                  <a:lnTo>
                    <a:pt x="171" y="76"/>
                  </a:lnTo>
                  <a:cubicBezTo>
                    <a:pt x="164" y="78"/>
                    <a:pt x="156" y="81"/>
                    <a:pt x="149" y="85"/>
                  </a:cubicBezTo>
                  <a:lnTo>
                    <a:pt x="133" y="74"/>
                  </a:lnTo>
                  <a:cubicBezTo>
                    <a:pt x="130" y="72"/>
                    <a:pt x="126" y="72"/>
                    <a:pt x="123" y="75"/>
                  </a:cubicBezTo>
                  <a:lnTo>
                    <a:pt x="116" y="81"/>
                  </a:lnTo>
                  <a:lnTo>
                    <a:pt x="109" y="88"/>
                  </a:lnTo>
                  <a:cubicBezTo>
                    <a:pt x="107" y="91"/>
                    <a:pt x="106" y="95"/>
                    <a:pt x="108" y="97"/>
                  </a:cubicBezTo>
                  <a:lnTo>
                    <a:pt x="120" y="113"/>
                  </a:lnTo>
                  <a:cubicBezTo>
                    <a:pt x="116" y="120"/>
                    <a:pt x="113" y="127"/>
                    <a:pt x="111" y="133"/>
                  </a:cubicBezTo>
                  <a:lnTo>
                    <a:pt x="92" y="137"/>
                  </a:lnTo>
                  <a:cubicBezTo>
                    <a:pt x="88" y="137"/>
                    <a:pt x="85" y="140"/>
                    <a:pt x="85" y="144"/>
                  </a:cubicBezTo>
                  <a:lnTo>
                    <a:pt x="85" y="153"/>
                  </a:lnTo>
                  <a:lnTo>
                    <a:pt x="85" y="162"/>
                  </a:lnTo>
                  <a:cubicBezTo>
                    <a:pt x="85" y="166"/>
                    <a:pt x="88" y="169"/>
                    <a:pt x="92" y="170"/>
                  </a:cubicBezTo>
                  <a:lnTo>
                    <a:pt x="112" y="173"/>
                  </a:lnTo>
                  <a:cubicBezTo>
                    <a:pt x="114" y="180"/>
                    <a:pt x="117" y="187"/>
                    <a:pt x="121" y="193"/>
                  </a:cubicBezTo>
                  <a:lnTo>
                    <a:pt x="109" y="209"/>
                  </a:lnTo>
                  <a:cubicBezTo>
                    <a:pt x="107" y="211"/>
                    <a:pt x="107" y="216"/>
                    <a:pt x="110" y="218"/>
                  </a:cubicBezTo>
                  <a:lnTo>
                    <a:pt x="117" y="225"/>
                  </a:lnTo>
                  <a:lnTo>
                    <a:pt x="124" y="231"/>
                  </a:lnTo>
                  <a:cubicBezTo>
                    <a:pt x="127" y="234"/>
                    <a:pt x="131" y="234"/>
                    <a:pt x="134" y="232"/>
                  </a:cubicBezTo>
                  <a:lnTo>
                    <a:pt x="150" y="221"/>
                  </a:lnTo>
                  <a:cubicBezTo>
                    <a:pt x="157" y="225"/>
                    <a:pt x="165" y="227"/>
                    <a:pt x="172" y="229"/>
                  </a:cubicBezTo>
                  <a:lnTo>
                    <a:pt x="175" y="248"/>
                  </a:lnTo>
                  <a:cubicBezTo>
                    <a:pt x="176" y="251"/>
                    <a:pt x="179" y="254"/>
                    <a:pt x="183" y="254"/>
                  </a:cubicBezTo>
                  <a:lnTo>
                    <a:pt x="193" y="254"/>
                  </a:lnTo>
                  <a:lnTo>
                    <a:pt x="203" y="254"/>
                  </a:lnTo>
                  <a:cubicBezTo>
                    <a:pt x="206" y="254"/>
                    <a:pt x="209" y="251"/>
                    <a:pt x="210" y="248"/>
                  </a:cubicBezTo>
                  <a:lnTo>
                    <a:pt x="213" y="229"/>
                  </a:lnTo>
                  <a:cubicBezTo>
                    <a:pt x="220" y="227"/>
                    <a:pt x="228" y="224"/>
                    <a:pt x="234" y="221"/>
                  </a:cubicBezTo>
                  <a:lnTo>
                    <a:pt x="250" y="232"/>
                  </a:lnTo>
                  <a:cubicBezTo>
                    <a:pt x="254" y="234"/>
                    <a:pt x="258" y="233"/>
                    <a:pt x="260" y="231"/>
                  </a:cubicBezTo>
                  <a:lnTo>
                    <a:pt x="267" y="224"/>
                  </a:lnTo>
                  <a:lnTo>
                    <a:pt x="275" y="217"/>
                  </a:lnTo>
                  <a:cubicBezTo>
                    <a:pt x="277" y="215"/>
                    <a:pt x="278" y="211"/>
                    <a:pt x="275" y="208"/>
                  </a:cubicBezTo>
                  <a:lnTo>
                    <a:pt x="264" y="193"/>
                  </a:lnTo>
                  <a:cubicBezTo>
                    <a:pt x="268" y="186"/>
                    <a:pt x="270" y="179"/>
                    <a:pt x="273" y="172"/>
                  </a:cubicBezTo>
                  <a:lnTo>
                    <a:pt x="292" y="169"/>
                  </a:lnTo>
                  <a:cubicBezTo>
                    <a:pt x="296" y="168"/>
                    <a:pt x="299" y="166"/>
                    <a:pt x="299" y="162"/>
                  </a:cubicBezTo>
                  <a:lnTo>
                    <a:pt x="299" y="153"/>
                  </a:lnTo>
                  <a:lnTo>
                    <a:pt x="299" y="143"/>
                  </a:lnTo>
                  <a:cubicBezTo>
                    <a:pt x="299" y="140"/>
                    <a:pt x="296" y="137"/>
                    <a:pt x="292" y="136"/>
                  </a:cubicBezTo>
                  <a:lnTo>
                    <a:pt x="273" y="133"/>
                  </a:lnTo>
                  <a:cubicBezTo>
                    <a:pt x="270" y="126"/>
                    <a:pt x="268" y="119"/>
                    <a:pt x="264" y="112"/>
                  </a:cubicBezTo>
                  <a:lnTo>
                    <a:pt x="275" y="97"/>
                  </a:lnTo>
                  <a:cubicBezTo>
                    <a:pt x="278" y="94"/>
                    <a:pt x="277" y="90"/>
                    <a:pt x="275" y="87"/>
                  </a:cubicBezTo>
                  <a:lnTo>
                    <a:pt x="267" y="81"/>
                  </a:lnTo>
                  <a:lnTo>
                    <a:pt x="260" y="74"/>
                  </a:lnTo>
                  <a:cubicBezTo>
                    <a:pt x="258" y="72"/>
                    <a:pt x="254" y="71"/>
                    <a:pt x="250" y="73"/>
                  </a:cubicBezTo>
                  <a:lnTo>
                    <a:pt x="234" y="85"/>
                  </a:lnTo>
                  <a:cubicBezTo>
                    <a:pt x="228" y="81"/>
                    <a:pt x="220" y="78"/>
                    <a:pt x="213" y="76"/>
                  </a:cubicBezTo>
                  <a:lnTo>
                    <a:pt x="210" y="57"/>
                  </a:lnTo>
                  <a:cubicBezTo>
                    <a:pt x="209" y="54"/>
                    <a:pt x="206" y="51"/>
                    <a:pt x="202" y="51"/>
                  </a:cubicBezTo>
                  <a:lnTo>
                    <a:pt x="192" y="51"/>
                  </a:lnTo>
                  <a:lnTo>
                    <a:pt x="182" y="51"/>
                  </a:lnTo>
                  <a:close/>
                  <a:moveTo>
                    <a:pt x="203" y="5"/>
                  </a:moveTo>
                  <a:cubicBezTo>
                    <a:pt x="281" y="11"/>
                    <a:pt x="344" y="73"/>
                    <a:pt x="346" y="148"/>
                  </a:cubicBezTo>
                  <a:cubicBezTo>
                    <a:pt x="347" y="186"/>
                    <a:pt x="333" y="221"/>
                    <a:pt x="309" y="248"/>
                  </a:cubicBezTo>
                  <a:lnTo>
                    <a:pt x="309" y="315"/>
                  </a:lnTo>
                  <a:cubicBezTo>
                    <a:pt x="309" y="321"/>
                    <a:pt x="304" y="326"/>
                    <a:pt x="298" y="328"/>
                  </a:cubicBezTo>
                  <a:lnTo>
                    <a:pt x="120" y="386"/>
                  </a:lnTo>
                  <a:cubicBezTo>
                    <a:pt x="113" y="388"/>
                    <a:pt x="106" y="383"/>
                    <a:pt x="106" y="377"/>
                  </a:cubicBezTo>
                  <a:lnTo>
                    <a:pt x="106" y="341"/>
                  </a:lnTo>
                  <a:lnTo>
                    <a:pt x="64" y="341"/>
                  </a:lnTo>
                  <a:cubicBezTo>
                    <a:pt x="49" y="341"/>
                    <a:pt x="37" y="330"/>
                    <a:pt x="37" y="316"/>
                  </a:cubicBezTo>
                  <a:lnTo>
                    <a:pt x="37" y="245"/>
                  </a:lnTo>
                  <a:lnTo>
                    <a:pt x="17" y="245"/>
                  </a:lnTo>
                  <a:cubicBezTo>
                    <a:pt x="6" y="245"/>
                    <a:pt x="0" y="234"/>
                    <a:pt x="5" y="225"/>
                  </a:cubicBezTo>
                  <a:cubicBezTo>
                    <a:pt x="11" y="217"/>
                    <a:pt x="18" y="205"/>
                    <a:pt x="25" y="192"/>
                  </a:cubicBezTo>
                  <a:cubicBezTo>
                    <a:pt x="32" y="180"/>
                    <a:pt x="37" y="160"/>
                    <a:pt x="37" y="146"/>
                  </a:cubicBezTo>
                  <a:lnTo>
                    <a:pt x="37" y="142"/>
                  </a:lnTo>
                  <a:lnTo>
                    <a:pt x="37" y="142"/>
                  </a:lnTo>
                  <a:cubicBezTo>
                    <a:pt x="43" y="62"/>
                    <a:pt x="116" y="0"/>
                    <a:pt x="203" y="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group 30"/>
          <p:cNvGrpSpPr/>
          <p:nvPr/>
        </p:nvGrpSpPr>
        <p:grpSpPr>
          <a:xfrm rot="21600000">
            <a:off x="7046976" y="1383791"/>
            <a:ext cx="492251" cy="463296"/>
            <a:chOff x="0" y="0"/>
            <a:chExt cx="492251" cy="463296"/>
          </a:xfrm>
        </p:grpSpPr>
        <p:sp>
          <p:nvSpPr>
            <p:cNvPr id="302" name="path"/>
            <p:cNvSpPr/>
            <p:nvPr/>
          </p:nvSpPr>
          <p:spPr>
            <a:xfrm>
              <a:off x="0" y="0"/>
              <a:ext cx="492251" cy="463296"/>
            </a:xfrm>
            <a:custGeom>
              <a:avLst/>
              <a:gdLst/>
              <a:ahLst/>
              <a:cxnLst/>
              <a:rect l="0" t="0" r="0" b="0"/>
              <a:pathLst>
                <a:path w="775" h="729">
                  <a:moveTo>
                    <a:pt x="0" y="364"/>
                  </a:moveTo>
                  <a:cubicBezTo>
                    <a:pt x="0" y="163"/>
                    <a:pt x="173" y="0"/>
                    <a:pt x="387" y="0"/>
                  </a:cubicBezTo>
                  <a:cubicBezTo>
                    <a:pt x="601" y="0"/>
                    <a:pt x="775" y="163"/>
                    <a:pt x="775" y="364"/>
                  </a:cubicBezTo>
                  <a:cubicBezTo>
                    <a:pt x="775" y="566"/>
                    <a:pt x="601" y="729"/>
                    <a:pt x="387" y="729"/>
                  </a:cubicBezTo>
                  <a:cubicBezTo>
                    <a:pt x="173" y="729"/>
                    <a:pt x="0" y="566"/>
                    <a:pt x="0" y="364"/>
                  </a:cubicBezTo>
                </a:path>
              </a:pathLst>
            </a:custGeom>
            <a:solidFill>
              <a:srgbClr val="00B0F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4" name="path"/>
            <p:cNvSpPr/>
            <p:nvPr/>
          </p:nvSpPr>
          <p:spPr>
            <a:xfrm>
              <a:off x="77723" y="117348"/>
              <a:ext cx="336804" cy="288035"/>
            </a:xfrm>
            <a:custGeom>
              <a:avLst/>
              <a:gdLst/>
              <a:ahLst/>
              <a:cxnLst/>
              <a:rect l="0" t="0" r="0" b="0"/>
              <a:pathLst>
                <a:path w="530" h="453">
                  <a:moveTo>
                    <a:pt x="530" y="405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405"/>
                  </a:lnTo>
                  <a:lnTo>
                    <a:pt x="216" y="405"/>
                  </a:lnTo>
                  <a:lnTo>
                    <a:pt x="216" y="431"/>
                  </a:lnTo>
                  <a:lnTo>
                    <a:pt x="103" y="431"/>
                  </a:lnTo>
                  <a:lnTo>
                    <a:pt x="103" y="453"/>
                  </a:lnTo>
                  <a:lnTo>
                    <a:pt x="420" y="453"/>
                  </a:lnTo>
                  <a:lnTo>
                    <a:pt x="420" y="431"/>
                  </a:lnTo>
                  <a:lnTo>
                    <a:pt x="309" y="431"/>
                  </a:lnTo>
                  <a:lnTo>
                    <a:pt x="309" y="405"/>
                  </a:lnTo>
                  <a:lnTo>
                    <a:pt x="530" y="405"/>
                  </a:lnTo>
                  <a:close/>
                  <a:moveTo>
                    <a:pt x="38" y="46"/>
                  </a:moveTo>
                  <a:lnTo>
                    <a:pt x="491" y="46"/>
                  </a:lnTo>
                  <a:lnTo>
                    <a:pt x="491" y="346"/>
                  </a:lnTo>
                  <a:lnTo>
                    <a:pt x="38" y="346"/>
                  </a:lnTo>
                  <a:lnTo>
                    <a:pt x="38" y="46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group 32"/>
          <p:cNvGrpSpPr/>
          <p:nvPr/>
        </p:nvGrpSpPr>
        <p:grpSpPr>
          <a:xfrm rot="21600000">
            <a:off x="7051547" y="2004060"/>
            <a:ext cx="487679" cy="463295"/>
            <a:chOff x="0" y="0"/>
            <a:chExt cx="487679" cy="463295"/>
          </a:xfrm>
        </p:grpSpPr>
        <p:sp>
          <p:nvSpPr>
            <p:cNvPr id="306" name="path"/>
            <p:cNvSpPr/>
            <p:nvPr/>
          </p:nvSpPr>
          <p:spPr>
            <a:xfrm>
              <a:off x="0" y="0"/>
              <a:ext cx="487679" cy="463295"/>
            </a:xfrm>
            <a:custGeom>
              <a:avLst/>
              <a:gdLst/>
              <a:ahLst/>
              <a:cxnLst/>
              <a:rect l="0" t="0" r="0" b="0"/>
              <a:pathLst>
                <a:path w="767" h="729">
                  <a:moveTo>
                    <a:pt x="0" y="364"/>
                  </a:moveTo>
                  <a:cubicBezTo>
                    <a:pt x="0" y="163"/>
                    <a:pt x="171" y="0"/>
                    <a:pt x="384" y="0"/>
                  </a:cubicBezTo>
                  <a:cubicBezTo>
                    <a:pt x="595" y="0"/>
                    <a:pt x="767" y="163"/>
                    <a:pt x="767" y="364"/>
                  </a:cubicBezTo>
                  <a:cubicBezTo>
                    <a:pt x="767" y="566"/>
                    <a:pt x="595" y="729"/>
                    <a:pt x="384" y="729"/>
                  </a:cubicBezTo>
                  <a:cubicBezTo>
                    <a:pt x="171" y="729"/>
                    <a:pt x="0" y="566"/>
                    <a:pt x="0" y="364"/>
                  </a:cubicBezTo>
                </a:path>
              </a:pathLst>
            </a:custGeom>
            <a:solidFill>
              <a:srgbClr val="00B0F0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308" name="path"/>
            <p:cNvSpPr/>
            <p:nvPr/>
          </p:nvSpPr>
          <p:spPr>
            <a:xfrm>
              <a:off x="117348" y="99060"/>
              <a:ext cx="278891" cy="265175"/>
            </a:xfrm>
            <a:custGeom>
              <a:avLst/>
              <a:gdLst/>
              <a:ahLst/>
              <a:cxnLst/>
              <a:rect l="0" t="0" r="0" b="0"/>
              <a:pathLst>
                <a:path w="439" h="417">
                  <a:moveTo>
                    <a:pt x="404" y="88"/>
                  </a:moveTo>
                  <a:lnTo>
                    <a:pt x="396" y="179"/>
                  </a:lnTo>
                  <a:lnTo>
                    <a:pt x="373" y="164"/>
                  </a:lnTo>
                  <a:lnTo>
                    <a:pt x="285" y="283"/>
                  </a:lnTo>
                  <a:lnTo>
                    <a:pt x="192" y="231"/>
                  </a:lnTo>
                  <a:lnTo>
                    <a:pt x="122" y="317"/>
                  </a:lnTo>
                  <a:lnTo>
                    <a:pt x="91" y="293"/>
                  </a:lnTo>
                  <a:lnTo>
                    <a:pt x="182" y="181"/>
                  </a:lnTo>
                  <a:lnTo>
                    <a:pt x="274" y="232"/>
                  </a:lnTo>
                  <a:lnTo>
                    <a:pt x="340" y="142"/>
                  </a:lnTo>
                  <a:lnTo>
                    <a:pt x="317" y="127"/>
                  </a:lnTo>
                  <a:lnTo>
                    <a:pt x="404" y="88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50" y="369"/>
                  </a:lnTo>
                  <a:lnTo>
                    <a:pt x="439" y="369"/>
                  </a:lnTo>
                  <a:lnTo>
                    <a:pt x="439" y="417"/>
                  </a:lnTo>
                  <a:lnTo>
                    <a:pt x="0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310" name="textbox 310"/>
          <p:cNvSpPr/>
          <p:nvPr/>
        </p:nvSpPr>
        <p:spPr>
          <a:xfrm>
            <a:off x="3426536" y="1846986"/>
            <a:ext cx="633730" cy="381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60020" indent="-147955" algn="l" rtl="0" eaLnBrk="0">
              <a:lnSpc>
                <a:spcPct val="97000"/>
              </a:lnSpc>
            </a:pPr>
            <a:r>
              <a:rPr sz="1200" kern="0" spc="-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SSL VPN</a:t>
            </a:r>
            <a:r>
              <a:rPr sz="1200" kern="0" spc="2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200" kern="0" spc="-1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接入</a:t>
            </a:r>
            <a:endParaRPr lang="en-US" altLang="en-US" sz="1200" dirty="0"/>
          </a:p>
        </p:txBody>
      </p:sp>
      <p:sp>
        <p:nvSpPr>
          <p:cNvPr id="312" name="textbox 312"/>
          <p:cNvSpPr/>
          <p:nvPr/>
        </p:nvSpPr>
        <p:spPr>
          <a:xfrm>
            <a:off x="4323588" y="4480559"/>
            <a:ext cx="937260" cy="204470"/>
          </a:xfrm>
          <a:prstGeom prst="rect">
            <a:avLst/>
          </a:prstGeom>
          <a:solidFill>
            <a:srgbClr val="3974BD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endParaRPr lang="en-US" altLang="en-US" sz="300" dirty="0"/>
          </a:p>
          <a:p>
            <a:pPr marL="315595" algn="l" rtl="0" eaLnBrk="0">
              <a:lnSpc>
                <a:spcPct val="98000"/>
              </a:lnSpc>
            </a:pPr>
            <a:r>
              <a:rPr sz="800" b="1" kern="0" spc="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摄像机</a:t>
            </a:r>
            <a:endParaRPr lang="en-US" altLang="en-US" sz="800" dirty="0"/>
          </a:p>
        </p:txBody>
      </p:sp>
      <p:sp>
        <p:nvSpPr>
          <p:cNvPr id="314" name="textbox 314"/>
          <p:cNvSpPr/>
          <p:nvPr/>
        </p:nvSpPr>
        <p:spPr>
          <a:xfrm>
            <a:off x="3256000" y="922477"/>
            <a:ext cx="635000" cy="2038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7000"/>
              </a:lnSpc>
            </a:pPr>
            <a:r>
              <a:rPr sz="1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加密认证</a:t>
            </a:r>
            <a:endParaRPr lang="en-US" altLang="en-US" sz="1200" dirty="0"/>
          </a:p>
        </p:txBody>
      </p:sp>
      <p:sp>
        <p:nvSpPr>
          <p:cNvPr id="316" name="textbox 316"/>
          <p:cNvSpPr/>
          <p:nvPr/>
        </p:nvSpPr>
        <p:spPr>
          <a:xfrm>
            <a:off x="7651108" y="959897"/>
            <a:ext cx="521334" cy="17145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1150"/>
              </a:lnSpc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sz="9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</a:t>
            </a:r>
            <a:endParaRPr lang="en-US" altLang="en-US" sz="900" dirty="0"/>
          </a:p>
        </p:txBody>
      </p:sp>
      <p:sp>
        <p:nvSpPr>
          <p:cNvPr id="318" name="path"/>
          <p:cNvSpPr/>
          <p:nvPr/>
        </p:nvSpPr>
        <p:spPr>
          <a:xfrm>
            <a:off x="2918460" y="4037457"/>
            <a:ext cx="943355" cy="57150"/>
          </a:xfrm>
          <a:custGeom>
            <a:avLst/>
            <a:gdLst/>
            <a:ahLst/>
            <a:cxnLst/>
            <a:rect l="0" t="0" r="0" b="0"/>
            <a:pathLst>
              <a:path w="1485" h="90">
                <a:moveTo>
                  <a:pt x="1485" y="45"/>
                </a:moveTo>
                <a:lnTo>
                  <a:pt x="1238" y="45"/>
                </a:lnTo>
                <a:lnTo>
                  <a:pt x="866" y="45"/>
                </a:lnTo>
                <a:lnTo>
                  <a:pt x="866" y="45"/>
                </a:lnTo>
                <a:lnTo>
                  <a:pt x="0" y="45"/>
                </a:lnTo>
              </a:path>
            </a:pathLst>
          </a:custGeom>
          <a:noFill/>
          <a:ln w="57150" cap="flat">
            <a:solidFill>
              <a:srgbClr val="FF0000">
                <a:alpha val="100000"/>
              </a:srgbClr>
            </a:solidFill>
            <a:prstDash val="dash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0" name="rect"/>
          <p:cNvSpPr/>
          <p:nvPr/>
        </p:nvSpPr>
        <p:spPr>
          <a:xfrm>
            <a:off x="3016757" y="1135379"/>
            <a:ext cx="1051686" cy="38100"/>
          </a:xfrm>
          <a:prstGeom prst="rect">
            <a:avLst/>
          </a:prstGeom>
          <a:solidFill>
            <a:srgbClr val="006EC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22" name="textbox 322"/>
          <p:cNvSpPr/>
          <p:nvPr/>
        </p:nvSpPr>
        <p:spPr>
          <a:xfrm>
            <a:off x="6430854" y="991453"/>
            <a:ext cx="190500" cy="1282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4000"/>
              </a:lnSpc>
            </a:pPr>
            <a:r>
              <a:rPr sz="8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SSL</a:t>
            </a:r>
            <a:endParaRPr lang="en-US" altLang="en-US" sz="800" dirty="0"/>
          </a:p>
        </p:txBody>
      </p:sp>
      <p:sp>
        <p:nvSpPr>
          <p:cNvPr id="324" name="path"/>
          <p:cNvSpPr/>
          <p:nvPr/>
        </p:nvSpPr>
        <p:spPr>
          <a:xfrm>
            <a:off x="6048755" y="1142809"/>
            <a:ext cx="762888" cy="9525"/>
          </a:xfrm>
          <a:custGeom>
            <a:avLst/>
            <a:gdLst/>
            <a:ahLst/>
            <a:cxnLst/>
            <a:rect l="0" t="0" r="0" b="0"/>
            <a:pathLst>
              <a:path w="1201" h="15">
                <a:moveTo>
                  <a:pt x="0" y="7"/>
                </a:moveTo>
                <a:lnTo>
                  <a:pt x="1201" y="7"/>
                </a:lnTo>
              </a:path>
            </a:pathLst>
          </a:custGeom>
          <a:noFill/>
          <a:ln w="9525" cap="flat">
            <a:solidFill>
              <a:srgbClr val="006EC0">
                <a:alpha val="100000"/>
              </a:srgbClr>
            </a:solidFill>
            <a:prstDash val="solid"/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VmMThlNjQzNWRiYTBmNTBhYzg0YTlkYjZmNGU2Ym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8071</Words>
  <Application>WPS 演示</Application>
  <PresentationFormat>全屏显示(16:9)</PresentationFormat>
  <Paragraphs>793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Arial</vt:lpstr>
      <vt:lpstr>黑体</vt:lpstr>
      <vt:lpstr>Arial Unicode MS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Michael</dc:creator>
  <cp:lastModifiedBy>爱新觉罗</cp:lastModifiedBy>
  <cp:revision>2</cp:revision>
  <dcterms:created xsi:type="dcterms:W3CDTF">2024-03-04T16:35:00Z</dcterms:created>
  <dcterms:modified xsi:type="dcterms:W3CDTF">2024-03-28T01:56:49Z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2024-03-05T01:32:06Z</vt:filetime>
  </property>
  <property fmtid="{D5CDD505-2E9C-101B-9397-08002B2CF9AE}" pid="4" name="ICV">
    <vt:lpwstr>B49E54F1DADA4AB4A661055B9C86AFF5_13</vt:lpwstr>
  </property>
  <property fmtid="{D5CDD505-2E9C-101B-9397-08002B2CF9AE}" pid="5" name="KSOProductBuildVer">
    <vt:lpwstr>2052-12.1.0.16417</vt:lpwstr>
  </property>
</Properties>
</file>